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 id="2147483747" r:id="rId2"/>
  </p:sldMasterIdLst>
  <p:notesMasterIdLst>
    <p:notesMasterId r:id="rId42"/>
  </p:notesMasterIdLst>
  <p:handoutMasterIdLst>
    <p:handoutMasterId r:id="rId43"/>
  </p:handoutMasterIdLst>
  <p:sldIdLst>
    <p:sldId id="368" r:id="rId3"/>
    <p:sldId id="374" r:id="rId4"/>
    <p:sldId id="375" r:id="rId5"/>
    <p:sldId id="412" r:id="rId6"/>
    <p:sldId id="409" r:id="rId7"/>
    <p:sldId id="410" r:id="rId8"/>
    <p:sldId id="413" r:id="rId9"/>
    <p:sldId id="416" r:id="rId10"/>
    <p:sldId id="415" r:id="rId11"/>
    <p:sldId id="418" r:id="rId12"/>
    <p:sldId id="428" r:id="rId13"/>
    <p:sldId id="429" r:id="rId14"/>
    <p:sldId id="430" r:id="rId15"/>
    <p:sldId id="431" r:id="rId16"/>
    <p:sldId id="432" r:id="rId17"/>
    <p:sldId id="433" r:id="rId18"/>
    <p:sldId id="434" r:id="rId19"/>
    <p:sldId id="435" r:id="rId20"/>
    <p:sldId id="436" r:id="rId21"/>
    <p:sldId id="437" r:id="rId22"/>
    <p:sldId id="438" r:id="rId23"/>
    <p:sldId id="427" r:id="rId24"/>
    <p:sldId id="425" r:id="rId25"/>
    <p:sldId id="426" r:id="rId26"/>
    <p:sldId id="439" r:id="rId27"/>
    <p:sldId id="423" r:id="rId28"/>
    <p:sldId id="440" r:id="rId29"/>
    <p:sldId id="444" r:id="rId30"/>
    <p:sldId id="441" r:id="rId31"/>
    <p:sldId id="448" r:id="rId32"/>
    <p:sldId id="447" r:id="rId33"/>
    <p:sldId id="443" r:id="rId34"/>
    <p:sldId id="449" r:id="rId35"/>
    <p:sldId id="442" r:id="rId36"/>
    <p:sldId id="445" r:id="rId37"/>
    <p:sldId id="446" r:id="rId38"/>
    <p:sldId id="424" r:id="rId39"/>
    <p:sldId id="451" r:id="rId40"/>
    <p:sldId id="388" r:id="rId41"/>
  </p:sldIdLst>
  <p:sldSz cx="9144000" cy="6858000" type="screen4x3"/>
  <p:notesSz cx="7086600" cy="93726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tin.anyim" initials="m" lastIdx="3" clrIdx="0"/>
  <p:cmAuthor id="1" name="Susan Hrisos" initials="SH" lastIdx="1" clrIdx="1">
    <p:extLst>
      <p:ext uri="{19B8F6BF-5375-455C-9EA6-DF929625EA0E}">
        <p15:presenceInfo xmlns:p15="http://schemas.microsoft.com/office/powerpoint/2012/main" userId="S-1-5-21-1417001333-839522115-1801674531-896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33"/>
    <a:srgbClr val="4A76C6"/>
    <a:srgbClr val="4472C4"/>
    <a:srgbClr val="A1B8E1"/>
    <a:srgbClr val="FFC000"/>
    <a:srgbClr val="86F011"/>
    <a:srgbClr val="23E148"/>
    <a:srgbClr val="33D2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80224" autoAdjust="0"/>
  </p:normalViewPr>
  <p:slideViewPr>
    <p:cSldViewPr showGuides="1">
      <p:cViewPr varScale="1">
        <p:scale>
          <a:sx n="47" d="100"/>
          <a:sy n="47" d="100"/>
        </p:scale>
        <p:origin x="1516" y="36"/>
      </p:cViewPr>
      <p:guideLst>
        <p:guide orient="horz" pos="2160"/>
        <p:guide pos="2880"/>
      </p:guideLst>
    </p:cSldViewPr>
  </p:slideViewPr>
  <p:notesTextViewPr>
    <p:cViewPr>
      <p:scale>
        <a:sx n="1" d="1"/>
        <a:sy n="1" d="1"/>
      </p:scale>
      <p:origin x="0" y="0"/>
    </p:cViewPr>
  </p:notesTextViewPr>
  <p:sorterViewPr>
    <p:cViewPr>
      <p:scale>
        <a:sx n="80" d="100"/>
        <a:sy n="80" d="100"/>
      </p:scale>
      <p:origin x="0" y="-677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632" cy="46915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dirty="0"/>
          </a:p>
        </p:txBody>
      </p:sp>
      <p:sp>
        <p:nvSpPr>
          <p:cNvPr id="3" name="Date Placeholder 2"/>
          <p:cNvSpPr>
            <a:spLocks noGrp="1"/>
          </p:cNvSpPr>
          <p:nvPr>
            <p:ph type="dt" sz="quarter" idx="1"/>
          </p:nvPr>
        </p:nvSpPr>
        <p:spPr>
          <a:xfrm>
            <a:off x="4013313" y="0"/>
            <a:ext cx="3071632" cy="469155"/>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DA0C785-9F11-4607-A340-9A2AC05822EA}" type="datetimeFigureOut">
              <a:rPr lang="en-GB"/>
              <a:pPr>
                <a:defRPr/>
              </a:pPr>
              <a:t>10/03/2019</a:t>
            </a:fld>
            <a:endParaRPr lang="en-GB" dirty="0"/>
          </a:p>
        </p:txBody>
      </p:sp>
      <p:sp>
        <p:nvSpPr>
          <p:cNvPr id="4" name="Footer Placeholder 3"/>
          <p:cNvSpPr>
            <a:spLocks noGrp="1"/>
          </p:cNvSpPr>
          <p:nvPr>
            <p:ph type="ftr" sz="quarter" idx="2"/>
          </p:nvPr>
        </p:nvSpPr>
        <p:spPr>
          <a:xfrm>
            <a:off x="0" y="8901947"/>
            <a:ext cx="3071632" cy="469154"/>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dirty="0"/>
          </a:p>
        </p:txBody>
      </p:sp>
      <p:sp>
        <p:nvSpPr>
          <p:cNvPr id="5" name="Slide Number Placeholder 4"/>
          <p:cNvSpPr>
            <a:spLocks noGrp="1"/>
          </p:cNvSpPr>
          <p:nvPr>
            <p:ph type="sldNum" sz="quarter" idx="3"/>
          </p:nvPr>
        </p:nvSpPr>
        <p:spPr>
          <a:xfrm>
            <a:off x="4013313" y="8901947"/>
            <a:ext cx="3071632" cy="469154"/>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8AD9164A-E88E-41A6-8F04-02F9DF0CCA75}" type="slidenum">
              <a:rPr lang="en-GB"/>
              <a:pPr>
                <a:defRPr/>
              </a:pPr>
              <a:t>‹#›</a:t>
            </a:fld>
            <a:endParaRPr lang="en-GB" dirty="0"/>
          </a:p>
        </p:txBody>
      </p:sp>
    </p:spTree>
    <p:extLst>
      <p:ext uri="{BB962C8B-B14F-4D97-AF65-F5344CB8AC3E}">
        <p14:creationId xmlns:p14="http://schemas.microsoft.com/office/powerpoint/2010/main" val="2495784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632" cy="46915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dirty="0"/>
          </a:p>
        </p:txBody>
      </p:sp>
      <p:sp>
        <p:nvSpPr>
          <p:cNvPr id="3" name="Date Placeholder 2"/>
          <p:cNvSpPr>
            <a:spLocks noGrp="1"/>
          </p:cNvSpPr>
          <p:nvPr>
            <p:ph type="dt" idx="1"/>
          </p:nvPr>
        </p:nvSpPr>
        <p:spPr>
          <a:xfrm>
            <a:off x="4013313" y="0"/>
            <a:ext cx="3071632" cy="469155"/>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4C0346F-EB88-4CC6-8EF2-13E9A133242B}" type="datetimeFigureOut">
              <a:rPr lang="en-GB"/>
              <a:pPr>
                <a:defRPr/>
              </a:pPr>
              <a:t>10/03/2019</a:t>
            </a:fld>
            <a:endParaRPr lang="en-GB" dirty="0"/>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708330" y="4451723"/>
            <a:ext cx="5669942" cy="421789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901947"/>
            <a:ext cx="3071632" cy="469154"/>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dirty="0"/>
          </a:p>
        </p:txBody>
      </p:sp>
      <p:sp>
        <p:nvSpPr>
          <p:cNvPr id="7" name="Slide Number Placeholder 6"/>
          <p:cNvSpPr>
            <a:spLocks noGrp="1"/>
          </p:cNvSpPr>
          <p:nvPr>
            <p:ph type="sldNum" sz="quarter" idx="5"/>
          </p:nvPr>
        </p:nvSpPr>
        <p:spPr>
          <a:xfrm>
            <a:off x="4013313" y="8901947"/>
            <a:ext cx="3071632" cy="469154"/>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0BE80247-D851-4968-8AB5-DB40777E1577}" type="slidenum">
              <a:rPr lang="en-GB"/>
              <a:pPr>
                <a:defRPr/>
              </a:pPr>
              <a:t>‹#›</a:t>
            </a:fld>
            <a:endParaRPr lang="en-GB" dirty="0"/>
          </a:p>
        </p:txBody>
      </p:sp>
    </p:spTree>
    <p:extLst>
      <p:ext uri="{BB962C8B-B14F-4D97-AF65-F5344CB8AC3E}">
        <p14:creationId xmlns:p14="http://schemas.microsoft.com/office/powerpoint/2010/main" val="16559468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BE80247-D851-4968-8AB5-DB40777E1577}" type="slidenum">
              <a:rPr lang="en-GB" smtClean="0"/>
              <a:pPr>
                <a:defRPr/>
              </a:pPr>
              <a:t>1</a:t>
            </a:fld>
            <a:endParaRPr lang="en-GB" dirty="0"/>
          </a:p>
        </p:txBody>
      </p:sp>
    </p:spTree>
    <p:extLst>
      <p:ext uri="{BB962C8B-B14F-4D97-AF65-F5344CB8AC3E}">
        <p14:creationId xmlns:p14="http://schemas.microsoft.com/office/powerpoint/2010/main" val="2745902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sz="1200" b="0" i="0" u="none" strike="noStrike" kern="1200" baseline="0" dirty="0">
              <a:solidFill>
                <a:schemeClr val="tx1"/>
              </a:solidFill>
              <a:latin typeface="+mn-lt"/>
              <a:ea typeface="+mn-ea"/>
              <a:cs typeface="+mn-cs"/>
            </a:endParaRPr>
          </a:p>
          <a:p>
            <a:endParaRPr lang="en-MY" dirty="0"/>
          </a:p>
        </p:txBody>
      </p:sp>
      <p:sp>
        <p:nvSpPr>
          <p:cNvPr id="4" name="Slide Number Placeholder 3"/>
          <p:cNvSpPr>
            <a:spLocks noGrp="1"/>
          </p:cNvSpPr>
          <p:nvPr>
            <p:ph type="sldNum" sz="quarter" idx="10"/>
          </p:nvPr>
        </p:nvSpPr>
        <p:spPr/>
        <p:txBody>
          <a:bodyPr/>
          <a:lstStyle/>
          <a:p>
            <a:fld id="{6037AA88-99C3-41E2-A250-31F2DD8FE26D}" type="slidenum">
              <a:rPr lang="en-MY" smtClean="0"/>
              <a:t>11</a:t>
            </a:fld>
            <a:endParaRPr lang="en-MY" dirty="0"/>
          </a:p>
        </p:txBody>
      </p:sp>
    </p:spTree>
    <p:extLst>
      <p:ext uri="{BB962C8B-B14F-4D97-AF65-F5344CB8AC3E}">
        <p14:creationId xmlns:p14="http://schemas.microsoft.com/office/powerpoint/2010/main" val="1924296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BE80247-D851-4968-8AB5-DB40777E1577}" type="slidenum">
              <a:rPr lang="en-GB" smtClean="0"/>
              <a:pPr>
                <a:defRPr/>
              </a:pPr>
              <a:t>34</a:t>
            </a:fld>
            <a:endParaRPr lang="en-GB" dirty="0"/>
          </a:p>
        </p:txBody>
      </p:sp>
    </p:spTree>
    <p:extLst>
      <p:ext uri="{BB962C8B-B14F-4D97-AF65-F5344CB8AC3E}">
        <p14:creationId xmlns:p14="http://schemas.microsoft.com/office/powerpoint/2010/main" val="6759371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w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hasCustomPrompt="1"/>
          </p:nvPr>
        </p:nvSpPr>
        <p:spPr>
          <a:xfrm>
            <a:off x="1408113" y="1700213"/>
            <a:ext cx="6480175" cy="1152525"/>
          </a:xfrm>
        </p:spPr>
        <p:txBody>
          <a:bodyPr anchor="t"/>
          <a:lstStyle>
            <a:lvl1pPr>
              <a:defRPr sz="4200" b="1">
                <a:solidFill>
                  <a:schemeClr val="accent1">
                    <a:lumMod val="50000"/>
                  </a:schemeClr>
                </a:solidFill>
              </a:defRPr>
            </a:lvl1pPr>
          </a:lstStyle>
          <a:p>
            <a:pPr lvl="0"/>
            <a:r>
              <a:rPr lang="en-GB" noProof="0" dirty="0"/>
              <a:t>Title</a:t>
            </a:r>
          </a:p>
        </p:txBody>
      </p:sp>
      <p:sp>
        <p:nvSpPr>
          <p:cNvPr id="3075" name="Rectangle 3"/>
          <p:cNvSpPr>
            <a:spLocks noGrp="1" noChangeArrowheads="1"/>
          </p:cNvSpPr>
          <p:nvPr>
            <p:ph type="subTitle" idx="1"/>
          </p:nvPr>
        </p:nvSpPr>
        <p:spPr>
          <a:xfrm>
            <a:off x="1403350" y="2852738"/>
            <a:ext cx="6400800" cy="1020762"/>
          </a:xfrm>
        </p:spPr>
        <p:txBody>
          <a:bodyPr/>
          <a:lstStyle>
            <a:lvl1pPr marL="0" indent="0">
              <a:buFontTx/>
              <a:buNone/>
              <a:defRPr sz="2800"/>
            </a:lvl1pPr>
          </a:lstStyle>
          <a:p>
            <a:pPr lvl="0"/>
            <a:r>
              <a:rPr lang="en-US" noProof="0" dirty="0"/>
              <a:t>Click to edit Master subtitle style</a:t>
            </a:r>
            <a:endParaRPr lang="en-GB" noProof="0" dirty="0"/>
          </a:p>
        </p:txBody>
      </p:sp>
      <p:sp>
        <p:nvSpPr>
          <p:cNvPr id="7" name="TextBox 4"/>
          <p:cNvSpPr txBox="1">
            <a:spLocks noChangeArrowheads="1"/>
          </p:cNvSpPr>
          <p:nvPr userDrawn="1"/>
        </p:nvSpPr>
        <p:spPr bwMode="auto">
          <a:xfrm>
            <a:off x="1227882" y="327276"/>
            <a:ext cx="190395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dirty="0">
                <a:solidFill>
                  <a:srgbClr val="000000"/>
                </a:solidFill>
                <a:cs typeface="+mn-cs"/>
              </a:rPr>
              <a:t>Global Health Research Group on Dementia Prevention &amp;</a:t>
            </a:r>
            <a:r>
              <a:rPr lang="en-GB" sz="1200" baseline="0" dirty="0">
                <a:solidFill>
                  <a:srgbClr val="000000"/>
                </a:solidFill>
                <a:cs typeface="+mn-cs"/>
              </a:rPr>
              <a:t> Enhanced Care: DePEC</a:t>
            </a:r>
            <a:endParaRPr lang="en-GB" sz="1200" dirty="0">
              <a:solidFill>
                <a:srgbClr val="000000"/>
              </a:solidFill>
              <a:cs typeface="+mn-cs"/>
            </a:endParaRPr>
          </a:p>
        </p:txBody>
      </p:sp>
      <p:graphicFrame>
        <p:nvGraphicFramePr>
          <p:cNvPr id="3" name="Object 2"/>
          <p:cNvGraphicFramePr>
            <a:graphicFrameLocks noChangeAspect="1"/>
          </p:cNvGraphicFramePr>
          <p:nvPr userDrawn="1">
            <p:extLst>
              <p:ext uri="{D42A27DB-BD31-4B8C-83A1-F6EECF244321}">
                <p14:modId xmlns:p14="http://schemas.microsoft.com/office/powerpoint/2010/main" val="3861063780"/>
              </p:ext>
            </p:extLst>
          </p:nvPr>
        </p:nvGraphicFramePr>
        <p:xfrm>
          <a:off x="683220" y="5037909"/>
          <a:ext cx="7929959" cy="1405612"/>
        </p:xfrm>
        <a:graphic>
          <a:graphicData uri="http://schemas.openxmlformats.org/presentationml/2006/ole">
            <mc:AlternateContent xmlns:mc="http://schemas.openxmlformats.org/markup-compatibility/2006">
              <mc:Choice xmlns:v="urn:schemas-microsoft-com:vml" Requires="v">
                <p:oleObj spid="_x0000_s1089" r:id="rId3" imgW="8947440" imgH="1586520" progId="">
                  <p:embed/>
                </p:oleObj>
              </mc:Choice>
              <mc:Fallback>
                <p:oleObj r:id="rId3" imgW="8947440" imgH="1586520" progId="">
                  <p:embed/>
                  <p:pic>
                    <p:nvPicPr>
                      <p:cNvPr id="0" name=""/>
                      <p:cNvPicPr/>
                      <p:nvPr/>
                    </p:nvPicPr>
                    <p:blipFill>
                      <a:blip r:embed="rId4"/>
                      <a:stretch>
                        <a:fillRect/>
                      </a:stretch>
                    </p:blipFill>
                    <p:spPr>
                      <a:xfrm>
                        <a:off x="683220" y="5037909"/>
                        <a:ext cx="7929959" cy="1405612"/>
                      </a:xfrm>
                      <a:prstGeom prst="rect">
                        <a:avLst/>
                      </a:prstGeom>
                    </p:spPr>
                  </p:pic>
                </p:oleObj>
              </mc:Fallback>
            </mc:AlternateContent>
          </a:graphicData>
        </a:graphic>
      </p:graphicFrame>
      <p:pic>
        <p:nvPicPr>
          <p:cNvPr id="6" name="Picture 5"/>
          <p:cNvPicPr>
            <a:picLocks noChangeAspect="1"/>
          </p:cNvPicPr>
          <p:nvPr userDrawn="1"/>
        </p:nvPicPr>
        <p:blipFill rotWithShape="1">
          <a:blip r:embed="rId5"/>
          <a:srcRect l="28641" t="14263" r="47488" b="36598"/>
          <a:stretch/>
        </p:blipFill>
        <p:spPr>
          <a:xfrm>
            <a:off x="467544" y="290860"/>
            <a:ext cx="760338" cy="880392"/>
          </a:xfrm>
          <a:prstGeom prst="rect">
            <a:avLst/>
          </a:prstGeom>
        </p:spPr>
      </p:pic>
    </p:spTree>
    <p:extLst>
      <p:ext uri="{BB962C8B-B14F-4D97-AF65-F5344CB8AC3E}">
        <p14:creationId xmlns:p14="http://schemas.microsoft.com/office/powerpoint/2010/main" val="3159248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3829346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396913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2369103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35873857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9689114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20468175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703764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Rectangle 3"/>
          <p:cNvSpPr>
            <a:spLocks noGrp="1" noChangeArrowheads="1"/>
          </p:cNvSpPr>
          <p:nvPr>
            <p:ph type="body" idx="1"/>
          </p:nvPr>
        </p:nvSpPr>
        <p:spPr>
          <a:xfrm>
            <a:off x="457200" y="2348880"/>
            <a:ext cx="8229600" cy="3959845"/>
          </a:xfrm>
        </p:spPr>
        <p:txBody>
          <a:bodyPr/>
          <a:lstStyle>
            <a:lvl1pPr>
              <a:defRPr sz="2800"/>
            </a:lvl1pPr>
            <a:lvl2pPr>
              <a:defRPr sz="2600"/>
            </a:lvl2pPr>
            <a:lvl3pPr>
              <a:defRPr sz="2400"/>
            </a:lvl3pPr>
          </a:lstStyle>
          <a:p>
            <a:pPr lvl="0" eaLnBrk="1" hangingPunct="1">
              <a:buFontTx/>
              <a:buNone/>
              <a:defRPr/>
            </a:pPr>
            <a:r>
              <a:rPr lang="en-US" dirty="0"/>
              <a:t>Click to edit Master text styles</a:t>
            </a:r>
          </a:p>
          <a:p>
            <a:pPr lvl="1" eaLnBrk="1" hangingPunct="1">
              <a:buFontTx/>
              <a:buNone/>
              <a:defRPr/>
            </a:pPr>
            <a:r>
              <a:rPr lang="en-US" dirty="0"/>
              <a:t>Second level</a:t>
            </a:r>
          </a:p>
          <a:p>
            <a:pPr lvl="2" eaLnBrk="1" hangingPunct="1">
              <a:buFontTx/>
              <a:buNone/>
              <a:defRPr/>
            </a:pPr>
            <a:r>
              <a:rPr lang="en-US" dirty="0"/>
              <a:t>Third level</a:t>
            </a:r>
          </a:p>
        </p:txBody>
      </p:sp>
      <p:sp>
        <p:nvSpPr>
          <p:cNvPr id="3" name="Text Placeholder 2"/>
          <p:cNvSpPr>
            <a:spLocks noGrp="1"/>
          </p:cNvSpPr>
          <p:nvPr>
            <p:ph type="body" sz="quarter" idx="10" hasCustomPrompt="1"/>
          </p:nvPr>
        </p:nvSpPr>
        <p:spPr>
          <a:xfrm>
            <a:off x="468313" y="1412776"/>
            <a:ext cx="8207375" cy="720080"/>
          </a:xfrm>
        </p:spPr>
        <p:txBody>
          <a:bodyPr/>
          <a:lstStyle>
            <a:lvl1pPr marL="0" indent="0">
              <a:buNone/>
              <a:defRPr sz="4000" b="1">
                <a:solidFill>
                  <a:schemeClr val="accent1">
                    <a:lumMod val="50000"/>
                  </a:schemeClr>
                </a:solidFill>
              </a:defRPr>
            </a:lvl1pPr>
          </a:lstStyle>
          <a:p>
            <a:pPr lvl="0"/>
            <a:r>
              <a:rPr lang="en-GB" dirty="0"/>
              <a:t>Title</a:t>
            </a:r>
          </a:p>
        </p:txBody>
      </p:sp>
      <p:sp>
        <p:nvSpPr>
          <p:cNvPr id="5" name="TextBox 4"/>
          <p:cNvSpPr txBox="1">
            <a:spLocks noChangeArrowheads="1"/>
          </p:cNvSpPr>
          <p:nvPr userDrawn="1"/>
        </p:nvSpPr>
        <p:spPr bwMode="auto">
          <a:xfrm>
            <a:off x="1227882" y="327276"/>
            <a:ext cx="190395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dirty="0">
                <a:solidFill>
                  <a:srgbClr val="000000"/>
                </a:solidFill>
                <a:cs typeface="+mn-cs"/>
              </a:rPr>
              <a:t>Global Health Research Group on Dementia Prevention &amp;</a:t>
            </a:r>
            <a:r>
              <a:rPr lang="en-GB" sz="1200" baseline="0" dirty="0">
                <a:solidFill>
                  <a:srgbClr val="000000"/>
                </a:solidFill>
                <a:cs typeface="+mn-cs"/>
              </a:rPr>
              <a:t> Enhanced Care: DePEC</a:t>
            </a:r>
            <a:endParaRPr lang="en-GB" sz="1200" dirty="0">
              <a:solidFill>
                <a:srgbClr val="000000"/>
              </a:solidFill>
              <a:cs typeface="+mn-cs"/>
            </a:endParaRPr>
          </a:p>
        </p:txBody>
      </p:sp>
      <p:pic>
        <p:nvPicPr>
          <p:cNvPr id="6" name="Picture 5"/>
          <p:cNvPicPr>
            <a:picLocks noChangeAspect="1"/>
          </p:cNvPicPr>
          <p:nvPr userDrawn="1"/>
        </p:nvPicPr>
        <p:blipFill rotWithShape="1">
          <a:blip r:embed="rId2"/>
          <a:srcRect l="28641" t="14263" r="47488" b="36598"/>
          <a:stretch/>
        </p:blipFill>
        <p:spPr>
          <a:xfrm>
            <a:off x="467544" y="290860"/>
            <a:ext cx="760338" cy="880392"/>
          </a:xfrm>
          <a:prstGeom prst="rect">
            <a:avLst/>
          </a:prstGeom>
        </p:spPr>
      </p:pic>
    </p:spTree>
    <p:extLst>
      <p:ext uri="{BB962C8B-B14F-4D97-AF65-F5344CB8AC3E}">
        <p14:creationId xmlns:p14="http://schemas.microsoft.com/office/powerpoint/2010/main" val="427834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Rectangle 3"/>
          <p:cNvSpPr>
            <a:spLocks noGrp="1" noChangeArrowheads="1"/>
          </p:cNvSpPr>
          <p:nvPr>
            <p:ph type="body" idx="1"/>
          </p:nvPr>
        </p:nvSpPr>
        <p:spPr>
          <a:xfrm>
            <a:off x="457200" y="2348880"/>
            <a:ext cx="8229600" cy="3959845"/>
          </a:xfrm>
        </p:spPr>
        <p:txBody>
          <a:bodyPr/>
          <a:lstStyle>
            <a:lvl1pPr>
              <a:defRPr sz="2800"/>
            </a:lvl1pPr>
            <a:lvl2pPr>
              <a:defRPr sz="2600"/>
            </a:lvl2pPr>
            <a:lvl3pPr>
              <a:defRPr sz="2400"/>
            </a:lvl3pPr>
          </a:lstStyle>
          <a:p>
            <a:pPr lvl="0" eaLnBrk="1" hangingPunct="1">
              <a:buFontTx/>
              <a:buNone/>
              <a:defRPr/>
            </a:pPr>
            <a:r>
              <a:rPr lang="en-US" dirty="0"/>
              <a:t>Click to edit Master text styles</a:t>
            </a:r>
          </a:p>
          <a:p>
            <a:pPr lvl="1" eaLnBrk="1" hangingPunct="1">
              <a:buFontTx/>
              <a:buNone/>
              <a:defRPr/>
            </a:pPr>
            <a:r>
              <a:rPr lang="en-US" dirty="0"/>
              <a:t>Second level</a:t>
            </a:r>
          </a:p>
          <a:p>
            <a:pPr lvl="2" eaLnBrk="1" hangingPunct="1">
              <a:buFontTx/>
              <a:buNone/>
              <a:defRPr/>
            </a:pPr>
            <a:r>
              <a:rPr lang="en-US" dirty="0"/>
              <a:t>Third level</a:t>
            </a:r>
          </a:p>
        </p:txBody>
      </p:sp>
      <p:sp>
        <p:nvSpPr>
          <p:cNvPr id="3" name="Text Placeholder 2"/>
          <p:cNvSpPr>
            <a:spLocks noGrp="1"/>
          </p:cNvSpPr>
          <p:nvPr>
            <p:ph type="body" sz="quarter" idx="10" hasCustomPrompt="1"/>
          </p:nvPr>
        </p:nvSpPr>
        <p:spPr>
          <a:xfrm>
            <a:off x="468313" y="1412776"/>
            <a:ext cx="8207375" cy="720080"/>
          </a:xfrm>
        </p:spPr>
        <p:txBody>
          <a:bodyPr/>
          <a:lstStyle>
            <a:lvl1pPr marL="0" indent="0">
              <a:buNone/>
              <a:defRPr sz="4000" b="1">
                <a:solidFill>
                  <a:schemeClr val="accent1">
                    <a:lumMod val="50000"/>
                  </a:schemeClr>
                </a:solidFill>
              </a:defRPr>
            </a:lvl1pPr>
          </a:lstStyle>
          <a:p>
            <a:pPr lvl="0"/>
            <a:r>
              <a:rPr lang="en-GB" dirty="0"/>
              <a:t>Title</a:t>
            </a:r>
          </a:p>
        </p:txBody>
      </p:sp>
      <p:sp>
        <p:nvSpPr>
          <p:cNvPr id="5" name="TextBox 4"/>
          <p:cNvSpPr txBox="1">
            <a:spLocks noChangeArrowheads="1"/>
          </p:cNvSpPr>
          <p:nvPr userDrawn="1"/>
        </p:nvSpPr>
        <p:spPr bwMode="auto">
          <a:xfrm>
            <a:off x="1227882" y="327276"/>
            <a:ext cx="190395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dirty="0">
                <a:solidFill>
                  <a:srgbClr val="000000"/>
                </a:solidFill>
                <a:cs typeface="+mn-cs"/>
              </a:rPr>
              <a:t>Global Health Research Group on Dementia Prevention &amp;</a:t>
            </a:r>
            <a:r>
              <a:rPr lang="en-GB" sz="1200" baseline="0" dirty="0">
                <a:solidFill>
                  <a:srgbClr val="000000"/>
                </a:solidFill>
                <a:cs typeface="+mn-cs"/>
              </a:rPr>
              <a:t> Enhanced Care: DePEC</a:t>
            </a:r>
            <a:endParaRPr lang="en-GB" sz="1200" dirty="0">
              <a:solidFill>
                <a:srgbClr val="000000"/>
              </a:solidFill>
              <a:cs typeface="+mn-cs"/>
            </a:endParaRPr>
          </a:p>
        </p:txBody>
      </p:sp>
      <p:pic>
        <p:nvPicPr>
          <p:cNvPr id="6" name="Picture 5"/>
          <p:cNvPicPr>
            <a:picLocks noChangeAspect="1"/>
          </p:cNvPicPr>
          <p:nvPr userDrawn="1"/>
        </p:nvPicPr>
        <p:blipFill rotWithShape="1">
          <a:blip r:embed="rId2"/>
          <a:srcRect l="28641" t="14263" r="47488" b="36598"/>
          <a:stretch/>
        </p:blipFill>
        <p:spPr>
          <a:xfrm>
            <a:off x="467544" y="290860"/>
            <a:ext cx="760338" cy="880392"/>
          </a:xfrm>
          <a:prstGeom prst="rect">
            <a:avLst/>
          </a:prstGeom>
        </p:spPr>
      </p:pic>
    </p:spTree>
    <p:extLst>
      <p:ext uri="{BB962C8B-B14F-4D97-AF65-F5344CB8AC3E}">
        <p14:creationId xmlns:p14="http://schemas.microsoft.com/office/powerpoint/2010/main" val="1204253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3"/>
          <p:cNvSpPr>
            <a:spLocks noGrp="1" noChangeArrowheads="1"/>
          </p:cNvSpPr>
          <p:nvPr>
            <p:ph type="body" idx="1"/>
          </p:nvPr>
        </p:nvSpPr>
        <p:spPr>
          <a:xfrm>
            <a:off x="457200" y="2348880"/>
            <a:ext cx="8229600" cy="3959845"/>
          </a:xfrm>
        </p:spPr>
        <p:txBody>
          <a:bodyPr/>
          <a:lstStyle>
            <a:lvl1pPr>
              <a:defRPr sz="2800"/>
            </a:lvl1pPr>
            <a:lvl2pPr>
              <a:defRPr sz="2600"/>
            </a:lvl2pPr>
            <a:lvl3pPr>
              <a:defRPr sz="2400"/>
            </a:lvl3pPr>
          </a:lstStyle>
          <a:p>
            <a:pPr lvl="0" eaLnBrk="1" hangingPunct="1">
              <a:buFontTx/>
              <a:buNone/>
              <a:defRPr/>
            </a:pPr>
            <a:r>
              <a:rPr lang="en-US" dirty="0"/>
              <a:t>Click to edit Master text styles</a:t>
            </a:r>
          </a:p>
          <a:p>
            <a:pPr lvl="1" eaLnBrk="1" hangingPunct="1">
              <a:buFontTx/>
              <a:buNone/>
              <a:defRPr/>
            </a:pPr>
            <a:r>
              <a:rPr lang="en-US" dirty="0"/>
              <a:t>Second level</a:t>
            </a:r>
          </a:p>
          <a:p>
            <a:pPr lvl="2" eaLnBrk="1" hangingPunct="1">
              <a:buFontTx/>
              <a:buNone/>
              <a:defRPr/>
            </a:pPr>
            <a:r>
              <a:rPr lang="en-US" dirty="0"/>
              <a:t>Third level</a:t>
            </a:r>
          </a:p>
        </p:txBody>
      </p:sp>
      <p:sp>
        <p:nvSpPr>
          <p:cNvPr id="3" name="Text Placeholder 2"/>
          <p:cNvSpPr>
            <a:spLocks noGrp="1"/>
          </p:cNvSpPr>
          <p:nvPr>
            <p:ph type="body" sz="quarter" idx="10" hasCustomPrompt="1"/>
          </p:nvPr>
        </p:nvSpPr>
        <p:spPr>
          <a:xfrm>
            <a:off x="468313" y="1412776"/>
            <a:ext cx="8207375" cy="720080"/>
          </a:xfrm>
        </p:spPr>
        <p:txBody>
          <a:bodyPr/>
          <a:lstStyle>
            <a:lvl1pPr marL="0" indent="0">
              <a:buNone/>
              <a:defRPr sz="4000" b="1">
                <a:solidFill>
                  <a:schemeClr val="accent1">
                    <a:lumMod val="50000"/>
                  </a:schemeClr>
                </a:solidFill>
              </a:defRPr>
            </a:lvl1pPr>
          </a:lstStyle>
          <a:p>
            <a:pPr lvl="0"/>
            <a:r>
              <a:rPr lang="en-GB" dirty="0"/>
              <a:t>Title</a:t>
            </a:r>
          </a:p>
        </p:txBody>
      </p:sp>
      <p:sp>
        <p:nvSpPr>
          <p:cNvPr id="5" name="TextBox 4"/>
          <p:cNvSpPr txBox="1">
            <a:spLocks noChangeArrowheads="1"/>
          </p:cNvSpPr>
          <p:nvPr userDrawn="1"/>
        </p:nvSpPr>
        <p:spPr bwMode="auto">
          <a:xfrm>
            <a:off x="1227882" y="327276"/>
            <a:ext cx="190395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dirty="0">
                <a:solidFill>
                  <a:srgbClr val="000000"/>
                </a:solidFill>
                <a:cs typeface="+mn-cs"/>
              </a:rPr>
              <a:t>Global Health Research Group on Dementia Prevention &amp;</a:t>
            </a:r>
            <a:r>
              <a:rPr lang="en-GB" sz="1200" baseline="0" dirty="0">
                <a:solidFill>
                  <a:srgbClr val="000000"/>
                </a:solidFill>
                <a:cs typeface="+mn-cs"/>
              </a:rPr>
              <a:t> Enhanced Care: DePEC</a:t>
            </a:r>
            <a:endParaRPr lang="en-GB" sz="1200" dirty="0">
              <a:solidFill>
                <a:srgbClr val="000000"/>
              </a:solidFill>
              <a:cs typeface="+mn-cs"/>
            </a:endParaRPr>
          </a:p>
        </p:txBody>
      </p:sp>
      <p:pic>
        <p:nvPicPr>
          <p:cNvPr id="6" name="Picture 5"/>
          <p:cNvPicPr>
            <a:picLocks noChangeAspect="1"/>
          </p:cNvPicPr>
          <p:nvPr userDrawn="1"/>
        </p:nvPicPr>
        <p:blipFill rotWithShape="1">
          <a:blip r:embed="rId2"/>
          <a:srcRect l="28641" t="14263" r="47488" b="36598"/>
          <a:stretch/>
        </p:blipFill>
        <p:spPr>
          <a:xfrm>
            <a:off x="467544" y="290860"/>
            <a:ext cx="760338" cy="880392"/>
          </a:xfrm>
          <a:prstGeom prst="rect">
            <a:avLst/>
          </a:prstGeom>
        </p:spPr>
      </p:pic>
    </p:spTree>
    <p:extLst>
      <p:ext uri="{BB962C8B-B14F-4D97-AF65-F5344CB8AC3E}">
        <p14:creationId xmlns:p14="http://schemas.microsoft.com/office/powerpoint/2010/main" val="3254074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99C9AE-0448-8142-8293-B363C4F84803}" type="datetimeFigureOut">
              <a:rPr lang="en-US" smtClean="0">
                <a:solidFill>
                  <a:prstClr val="black">
                    <a:tint val="75000"/>
                  </a:prstClr>
                </a:solidFill>
              </a:rPr>
              <a:pPr/>
              <a:t>3/10/2019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E467745-E17C-874C-B973-050C58E97FA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0053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2435036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3536354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101324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3CAEBEF-CF41-45CE-9180-61145546EB46}" type="datetimeFigureOut">
              <a:rPr lang="en-GB" smtClean="0"/>
              <a:t>10/03/2019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1B249BE-5C61-4CF2-B7F8-52C255CBDC97}" type="slidenum">
              <a:rPr lang="en-GB" smtClean="0"/>
              <a:t>‹#›</a:t>
            </a:fld>
            <a:endParaRPr lang="en-GB" dirty="0"/>
          </a:p>
        </p:txBody>
      </p:sp>
    </p:spTree>
    <p:extLst>
      <p:ext uri="{BB962C8B-B14F-4D97-AF65-F5344CB8AC3E}">
        <p14:creationId xmlns:p14="http://schemas.microsoft.com/office/powerpoint/2010/main" val="13000582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GB" dirty="0">
              <a:solidFill>
                <a:srgbClr val="000000"/>
              </a:solidFill>
              <a:latin typeface="Arial" charset="0"/>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dirty="0">
              <a:solidFill>
                <a:srgbClr val="000000"/>
              </a:solidFill>
              <a:latin typeface="Arial" charset="0"/>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6C3B3447-3049-4143-B79D-5FC08FA6CA51}" type="slidenum">
              <a:rPr lang="en-GB">
                <a:solidFill>
                  <a:srgbClr val="000000"/>
                </a:solidFill>
                <a:latin typeface="Arial" charset="0"/>
                <a:cs typeface="+mn-cs"/>
              </a:rPr>
              <a:pPr>
                <a:defRPr/>
              </a:pPr>
              <a:t>‹#›</a:t>
            </a:fld>
            <a:endParaRPr lang="en-GB" dirty="0">
              <a:solidFill>
                <a:srgbClr val="000000"/>
              </a:solidFill>
              <a:latin typeface="Arial" charset="0"/>
              <a:cs typeface="+mn-cs"/>
            </a:endParaRPr>
          </a:p>
        </p:txBody>
      </p:sp>
      <p:pic>
        <p:nvPicPr>
          <p:cNvPr id="1031" name="Picture 7" descr="nihrcolb_logo"/>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056438" y="476250"/>
            <a:ext cx="161925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0569896"/>
      </p:ext>
    </p:extLst>
  </p:cSld>
  <p:clrMap bg1="lt1" tx1="dk1" bg2="lt2" tx2="dk2" accent1="accent1" accent2="accent2" accent3="accent3" accent4="accent4" accent5="accent5" accent6="accent6" hlink="hlink" folHlink="folHlink"/>
  <p:sldLayoutIdLst>
    <p:sldLayoutId id="2147483717" r:id="rId1"/>
    <p:sldLayoutId id="2147483719" r:id="rId2"/>
    <p:sldLayoutId id="2147483746" r:id="rId3"/>
    <p:sldLayoutId id="2147483745" r:id="rId4"/>
    <p:sldLayoutId id="2147483771" r:id="rId5"/>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defRPr>
      </a:lvl2pPr>
      <a:lvl3pPr algn="l" rtl="0" eaLnBrk="1" fontAlgn="base" hangingPunct="1">
        <a:spcBef>
          <a:spcPct val="0"/>
        </a:spcBef>
        <a:spcAft>
          <a:spcPct val="0"/>
        </a:spcAft>
        <a:defRPr sz="3600">
          <a:solidFill>
            <a:schemeClr val="tx2"/>
          </a:solidFill>
          <a:latin typeface="Arial" charset="0"/>
        </a:defRPr>
      </a:lvl3pPr>
      <a:lvl4pPr algn="l" rtl="0" eaLnBrk="1" fontAlgn="base" hangingPunct="1">
        <a:spcBef>
          <a:spcPct val="0"/>
        </a:spcBef>
        <a:spcAft>
          <a:spcPct val="0"/>
        </a:spcAft>
        <a:defRPr sz="3600">
          <a:solidFill>
            <a:schemeClr val="tx2"/>
          </a:solidFill>
          <a:latin typeface="Arial" charset="0"/>
        </a:defRPr>
      </a:lvl4pPr>
      <a:lvl5pPr algn="l" rtl="0" eaLnBrk="1" fontAlgn="base" hangingPunct="1">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CAEBEF-CF41-45CE-9180-61145546EB46}" type="datetimeFigureOut">
              <a:rPr lang="en-GB" smtClean="0"/>
              <a:t>10/03/2019</a:t>
            </a:fld>
            <a:endParaRPr lang="en-GB"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B249BE-5C61-4CF2-B7F8-52C255CBDC97}" type="slidenum">
              <a:rPr lang="en-GB" smtClean="0"/>
              <a:t>‹#›</a:t>
            </a:fld>
            <a:endParaRPr lang="en-GB" dirty="0"/>
          </a:p>
        </p:txBody>
      </p:sp>
    </p:spTree>
    <p:extLst>
      <p:ext uri="{BB962C8B-B14F-4D97-AF65-F5344CB8AC3E}">
        <p14:creationId xmlns:p14="http://schemas.microsoft.com/office/powerpoint/2010/main" val="4060509800"/>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en.wikipedia.org/wiki/Flag_of_Malaysia"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hyperlink" Target="https://en.wikipedia.org/wiki/Flag_of_Malaysia" TargetMode="External"/><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9552" y="1196752"/>
            <a:ext cx="7344816" cy="1152525"/>
          </a:xfrm>
        </p:spPr>
        <p:txBody>
          <a:bodyPr/>
          <a:lstStyle/>
          <a:p>
            <a:pPr algn="ctr"/>
            <a:r>
              <a:rPr lang="en-GB" sz="3600" dirty="0"/>
              <a:t>WS4</a:t>
            </a:r>
            <a:br>
              <a:rPr lang="en-GB" sz="3600" dirty="0"/>
            </a:br>
            <a:r>
              <a:rPr lang="en-GB" sz="3600" dirty="0"/>
              <a:t>Post-diagnostic dementia care: efficient and sustainable models</a:t>
            </a:r>
            <a:r>
              <a:rPr lang="en-GB" sz="4000" dirty="0"/>
              <a:t/>
            </a:r>
            <a:br>
              <a:rPr lang="en-GB" sz="4000" dirty="0"/>
            </a:br>
            <a:endParaRPr lang="en-GB" sz="4000" dirty="0"/>
          </a:p>
        </p:txBody>
      </p:sp>
      <p:sp>
        <p:nvSpPr>
          <p:cNvPr id="3" name="Subtitle 2"/>
          <p:cNvSpPr>
            <a:spLocks noGrp="1"/>
          </p:cNvSpPr>
          <p:nvPr>
            <p:ph type="subTitle" idx="1"/>
          </p:nvPr>
        </p:nvSpPr>
        <p:spPr>
          <a:xfrm>
            <a:off x="1411560" y="3212976"/>
            <a:ext cx="6400800" cy="1584176"/>
          </a:xfrm>
        </p:spPr>
        <p:txBody>
          <a:bodyPr/>
          <a:lstStyle/>
          <a:p>
            <a:pPr algn="ctr">
              <a:spcBef>
                <a:spcPts val="0"/>
              </a:spcBef>
            </a:pPr>
            <a:r>
              <a:rPr lang="en-GB" sz="2400" dirty="0">
                <a:solidFill>
                  <a:schemeClr val="bg1">
                    <a:lumMod val="50000"/>
                  </a:schemeClr>
                </a:solidFill>
              </a:rPr>
              <a:t>Professor </a:t>
            </a:r>
            <a:r>
              <a:rPr lang="en-GB" sz="2400" dirty="0" smtClean="0">
                <a:solidFill>
                  <a:schemeClr val="bg1">
                    <a:lumMod val="50000"/>
                  </a:schemeClr>
                </a:solidFill>
              </a:rPr>
              <a:t>Dame Louise Robinson </a:t>
            </a:r>
          </a:p>
          <a:p>
            <a:pPr algn="ctr">
              <a:spcBef>
                <a:spcPts val="0"/>
              </a:spcBef>
            </a:pPr>
            <a:r>
              <a:rPr lang="en-GB" sz="2400" dirty="0" smtClean="0">
                <a:solidFill>
                  <a:schemeClr val="bg1">
                    <a:lumMod val="50000"/>
                  </a:schemeClr>
                </a:solidFill>
              </a:rPr>
              <a:t>Dr Susan Hrisos</a:t>
            </a:r>
          </a:p>
          <a:p>
            <a:pPr algn="ctr">
              <a:spcBef>
                <a:spcPts val="0"/>
              </a:spcBef>
            </a:pPr>
            <a:r>
              <a:rPr lang="en-GB" sz="2400" dirty="0" smtClean="0">
                <a:solidFill>
                  <a:schemeClr val="bg1">
                    <a:lumMod val="50000"/>
                  </a:schemeClr>
                </a:solidFill>
              </a:rPr>
              <a:t>Ms Emma McLellan</a:t>
            </a:r>
          </a:p>
          <a:p>
            <a:pPr algn="ctr">
              <a:spcBef>
                <a:spcPts val="0"/>
              </a:spcBef>
            </a:pPr>
            <a:r>
              <a:rPr lang="en-GB" sz="2400" dirty="0" smtClean="0">
                <a:solidFill>
                  <a:schemeClr val="bg1">
                    <a:lumMod val="50000"/>
                  </a:schemeClr>
                </a:solidFill>
              </a:rPr>
              <a:t>Dr Heather Yemm</a:t>
            </a:r>
            <a:endParaRPr lang="en-GB" sz="2400" dirty="0">
              <a:solidFill>
                <a:schemeClr val="bg1">
                  <a:lumMod val="50000"/>
                </a:schemeClr>
              </a:solidFill>
            </a:endParaRPr>
          </a:p>
        </p:txBody>
      </p:sp>
    </p:spTree>
    <p:extLst>
      <p:ext uri="{BB962C8B-B14F-4D97-AF65-F5344CB8AC3E}">
        <p14:creationId xmlns:p14="http://schemas.microsoft.com/office/powerpoint/2010/main" val="8140906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68313" y="2132856"/>
            <a:ext cx="8229600" cy="4320480"/>
          </a:xfrm>
        </p:spPr>
        <p:txBody>
          <a:bodyPr/>
          <a:lstStyle/>
          <a:p>
            <a:pPr lvl="0"/>
            <a:r>
              <a:rPr lang="en-GB" dirty="0">
                <a:solidFill>
                  <a:srgbClr val="000000"/>
                </a:solidFill>
              </a:rPr>
              <a:t>Purpose</a:t>
            </a:r>
          </a:p>
          <a:p>
            <a:pPr lvl="1"/>
            <a:r>
              <a:rPr lang="en-GB" sz="2000" dirty="0">
                <a:solidFill>
                  <a:srgbClr val="000000"/>
                </a:solidFill>
              </a:rPr>
              <a:t>Test the Topic Guide for clarity &amp; relevance</a:t>
            </a:r>
          </a:p>
          <a:p>
            <a:pPr lvl="1"/>
            <a:r>
              <a:rPr lang="en-GB" sz="2000" dirty="0">
                <a:solidFill>
                  <a:srgbClr val="000000"/>
                </a:solidFill>
              </a:rPr>
              <a:t>Test the feasibility &amp; acceptability of the interview process</a:t>
            </a:r>
          </a:p>
          <a:p>
            <a:pPr lvl="1"/>
            <a:r>
              <a:rPr lang="en-GB" sz="2000" dirty="0">
                <a:solidFill>
                  <a:srgbClr val="000000"/>
                </a:solidFill>
              </a:rPr>
              <a:t>Assess the elicited data in relation to the study research Qs</a:t>
            </a:r>
          </a:p>
          <a:p>
            <a:pPr lvl="1"/>
            <a:r>
              <a:rPr lang="en-GB" sz="2000" dirty="0">
                <a:solidFill>
                  <a:srgbClr val="000000"/>
                </a:solidFill>
              </a:rPr>
              <a:t>Identify modifications to the Topic Guide &amp;/or sampling </a:t>
            </a:r>
            <a:r>
              <a:rPr lang="en-GB" sz="2000" dirty="0" smtClean="0">
                <a:solidFill>
                  <a:srgbClr val="000000"/>
                </a:solidFill>
              </a:rPr>
              <a:t>frame</a:t>
            </a:r>
          </a:p>
          <a:p>
            <a:pPr marL="457200" lvl="1" indent="0">
              <a:buNone/>
            </a:pPr>
            <a:endParaRPr lang="en-GB" sz="2000" dirty="0">
              <a:solidFill>
                <a:srgbClr val="000000"/>
              </a:solidFill>
            </a:endParaRPr>
          </a:p>
        </p:txBody>
      </p:sp>
      <p:sp>
        <p:nvSpPr>
          <p:cNvPr id="3" name="Text Placeholder 2"/>
          <p:cNvSpPr>
            <a:spLocks noGrp="1"/>
          </p:cNvSpPr>
          <p:nvPr>
            <p:ph type="body" sz="quarter" idx="10"/>
          </p:nvPr>
        </p:nvSpPr>
        <p:spPr/>
        <p:txBody>
          <a:bodyPr/>
          <a:lstStyle/>
          <a:p>
            <a:r>
              <a:rPr lang="en-GB" dirty="0" smtClean="0"/>
              <a:t>Malaysia pilot study</a:t>
            </a:r>
            <a:endParaRPr lang="en-GB" dirty="0"/>
          </a:p>
        </p:txBody>
      </p:sp>
    </p:spTree>
    <p:extLst>
      <p:ext uri="{BB962C8B-B14F-4D97-AF65-F5344CB8AC3E}">
        <p14:creationId xmlns:p14="http://schemas.microsoft.com/office/powerpoint/2010/main" val="41263987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764885"/>
            <a:ext cx="7844952" cy="2392307"/>
          </a:xfrm>
        </p:spPr>
        <p:txBody>
          <a:bodyPr>
            <a:normAutofit fontScale="90000"/>
          </a:bodyPr>
          <a:lstStyle/>
          <a:p>
            <a:r>
              <a:rPr lang="en-US" sz="4000" dirty="0" smtClean="0"/>
              <a:t>WS4.1 </a:t>
            </a:r>
            <a:r>
              <a:rPr lang="en-GB" sz="4000" b="1" dirty="0" smtClean="0"/>
              <a:t>Mapping the dementia care &amp; wider healthcare system in three low and middle income countries: a comparison with the UK.</a:t>
            </a:r>
            <a:endParaRPr lang="en-MY" sz="4500" dirty="0"/>
          </a:p>
        </p:txBody>
      </p:sp>
      <p:pic>
        <p:nvPicPr>
          <p:cNvPr id="5" name="Picture 4">
            <a:extLst>
              <a:ext uri="{FF2B5EF4-FFF2-40B4-BE49-F238E27FC236}">
                <a16:creationId xmlns:a16="http://schemas.microsoft.com/office/drawing/2014/main" xmlns="" id="{2D4F2EE4-DDC1-4621-91C7-BEF200651BF9}"/>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7059935" y="1286036"/>
            <a:ext cx="1656706" cy="828353"/>
          </a:xfrm>
          <a:prstGeom prst="rect">
            <a:avLst/>
          </a:prstGeom>
        </p:spPr>
      </p:pic>
      <p:sp>
        <p:nvSpPr>
          <p:cNvPr id="4" name="TextBox 3"/>
          <p:cNvSpPr txBox="1"/>
          <p:nvPr/>
        </p:nvSpPr>
        <p:spPr>
          <a:xfrm>
            <a:off x="595937" y="1637335"/>
            <a:ext cx="8152628" cy="954107"/>
          </a:xfrm>
          <a:prstGeom prst="rect">
            <a:avLst/>
          </a:prstGeom>
          <a:noFill/>
        </p:spPr>
        <p:txBody>
          <a:bodyPr wrap="square" rtlCol="0">
            <a:spAutoFit/>
          </a:bodyPr>
          <a:lstStyle/>
          <a:p>
            <a:r>
              <a:rPr lang="en-GB" sz="2800" b="1" dirty="0" smtClean="0">
                <a:solidFill>
                  <a:schemeClr val="accent5">
                    <a:lumMod val="50000"/>
                  </a:schemeClr>
                </a:solidFill>
              </a:rPr>
              <a:t>Professor Michaela </a:t>
            </a:r>
            <a:r>
              <a:rPr lang="en-GB" sz="2800" b="1" dirty="0">
                <a:solidFill>
                  <a:schemeClr val="accent5">
                    <a:lumMod val="50000"/>
                  </a:schemeClr>
                </a:solidFill>
              </a:rPr>
              <a:t>Goodson. </a:t>
            </a:r>
            <a:endParaRPr lang="en-GB" sz="2800" b="1" dirty="0" smtClean="0">
              <a:solidFill>
                <a:schemeClr val="accent5">
                  <a:lumMod val="50000"/>
                </a:schemeClr>
              </a:solidFill>
            </a:endParaRPr>
          </a:p>
          <a:p>
            <a:r>
              <a:rPr lang="en-GB" sz="2800" b="1" dirty="0" smtClean="0">
                <a:solidFill>
                  <a:schemeClr val="accent5">
                    <a:lumMod val="50000"/>
                  </a:schemeClr>
                </a:solidFill>
              </a:rPr>
              <a:t>Dean </a:t>
            </a:r>
            <a:r>
              <a:rPr lang="en-GB" sz="2800" b="1" dirty="0">
                <a:solidFill>
                  <a:schemeClr val="accent5">
                    <a:lumMod val="50000"/>
                  </a:schemeClr>
                </a:solidFill>
              </a:rPr>
              <a:t>of Research, Newcastle </a:t>
            </a:r>
            <a:r>
              <a:rPr lang="en-GB" sz="2800" b="1" dirty="0" err="1" smtClean="0">
                <a:solidFill>
                  <a:schemeClr val="accent5">
                    <a:lumMod val="50000"/>
                  </a:schemeClr>
                </a:solidFill>
              </a:rPr>
              <a:t>Uni</a:t>
            </a:r>
            <a:r>
              <a:rPr lang="en-GB" sz="2800" b="1" dirty="0" smtClean="0">
                <a:solidFill>
                  <a:schemeClr val="accent5">
                    <a:lumMod val="50000"/>
                  </a:schemeClr>
                </a:solidFill>
              </a:rPr>
              <a:t> </a:t>
            </a:r>
            <a:r>
              <a:rPr lang="en-GB" sz="2800" b="1" dirty="0">
                <a:solidFill>
                  <a:schemeClr val="accent5">
                    <a:lumMod val="50000"/>
                  </a:schemeClr>
                </a:solidFill>
              </a:rPr>
              <a:t>Medicine Malaysia.  </a:t>
            </a:r>
          </a:p>
        </p:txBody>
      </p:sp>
    </p:spTree>
    <p:extLst>
      <p:ext uri="{BB962C8B-B14F-4D97-AF65-F5344CB8AC3E}">
        <p14:creationId xmlns:p14="http://schemas.microsoft.com/office/powerpoint/2010/main" val="2449238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4A569B-21AB-46C4-A2F4-20A9DB2C0238}"/>
              </a:ext>
            </a:extLst>
          </p:cNvPr>
          <p:cNvSpPr>
            <a:spLocks noGrp="1"/>
          </p:cNvSpPr>
          <p:nvPr>
            <p:ph type="title"/>
          </p:nvPr>
        </p:nvSpPr>
        <p:spPr/>
        <p:txBody>
          <a:bodyPr/>
          <a:lstStyle/>
          <a:p>
            <a:r>
              <a:rPr lang="en-US" dirty="0"/>
              <a:t>Pilot Study - Malaysia</a:t>
            </a:r>
          </a:p>
        </p:txBody>
      </p:sp>
      <p:sp>
        <p:nvSpPr>
          <p:cNvPr id="3" name="Content Placeholder 2">
            <a:extLst>
              <a:ext uri="{FF2B5EF4-FFF2-40B4-BE49-F238E27FC236}">
                <a16:creationId xmlns:a16="http://schemas.microsoft.com/office/drawing/2014/main" xmlns="" id="{117FE060-7801-4C76-A1C2-4BDAE912AEA8}"/>
              </a:ext>
            </a:extLst>
          </p:cNvPr>
          <p:cNvSpPr>
            <a:spLocks noGrp="1"/>
          </p:cNvSpPr>
          <p:nvPr>
            <p:ph idx="1"/>
          </p:nvPr>
        </p:nvSpPr>
        <p:spPr/>
        <p:txBody>
          <a:bodyPr/>
          <a:lstStyle/>
          <a:p>
            <a:r>
              <a:rPr lang="en-US" sz="2400" dirty="0" smtClean="0"/>
              <a:t>Care Providers &amp; Facilitators </a:t>
            </a:r>
            <a:r>
              <a:rPr lang="en-US" sz="2400" dirty="0"/>
              <a:t>interviewed in the first instance.</a:t>
            </a:r>
          </a:p>
          <a:p>
            <a:pPr marL="0" indent="0">
              <a:spcAft>
                <a:spcPts val="600"/>
              </a:spcAft>
              <a:buNone/>
            </a:pPr>
            <a:r>
              <a:rPr lang="en-US" sz="2400" b="1" dirty="0">
                <a:solidFill>
                  <a:schemeClr val="accent5">
                    <a:lumMod val="50000"/>
                  </a:schemeClr>
                </a:solidFill>
              </a:rPr>
              <a:t>Purpose of pilot</a:t>
            </a:r>
          </a:p>
          <a:p>
            <a:pPr>
              <a:spcAft>
                <a:spcPts val="600"/>
              </a:spcAft>
            </a:pPr>
            <a:r>
              <a:rPr lang="en-US" sz="2400" dirty="0"/>
              <a:t>Evaluate length of time for interviews</a:t>
            </a:r>
          </a:p>
          <a:p>
            <a:pPr>
              <a:spcAft>
                <a:spcPts val="600"/>
              </a:spcAft>
            </a:pPr>
            <a:r>
              <a:rPr lang="en-US" sz="2400" dirty="0"/>
              <a:t>Explore appropriateness of selected topics</a:t>
            </a:r>
          </a:p>
          <a:p>
            <a:pPr>
              <a:spcAft>
                <a:spcPts val="600"/>
              </a:spcAft>
            </a:pPr>
            <a:r>
              <a:rPr lang="en-US" sz="2400" dirty="0"/>
              <a:t>Evaluate whether the information gathered is answering the research questions</a:t>
            </a:r>
          </a:p>
          <a:p>
            <a:pPr>
              <a:spcAft>
                <a:spcPts val="600"/>
              </a:spcAft>
            </a:pPr>
            <a:r>
              <a:rPr lang="en-US" sz="2400" dirty="0"/>
              <a:t>To evaluate whether interviewees and researchers are comfortable with topics and recordings.</a:t>
            </a:r>
          </a:p>
        </p:txBody>
      </p:sp>
    </p:spTree>
    <p:extLst>
      <p:ext uri="{BB962C8B-B14F-4D97-AF65-F5344CB8AC3E}">
        <p14:creationId xmlns:p14="http://schemas.microsoft.com/office/powerpoint/2010/main" val="3515313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E5E38B-446E-48D1-B369-B85334B1644A}"/>
              </a:ext>
            </a:extLst>
          </p:cNvPr>
          <p:cNvSpPr>
            <a:spLocks noGrp="1"/>
          </p:cNvSpPr>
          <p:nvPr>
            <p:ph type="title"/>
          </p:nvPr>
        </p:nvSpPr>
        <p:spPr/>
        <p:txBody>
          <a:bodyPr/>
          <a:lstStyle/>
          <a:p>
            <a:r>
              <a:rPr lang="en-US" dirty="0"/>
              <a:t>The pilot study sample</a:t>
            </a:r>
          </a:p>
        </p:txBody>
      </p:sp>
      <p:sp>
        <p:nvSpPr>
          <p:cNvPr id="3" name="Content Placeholder 2">
            <a:extLst>
              <a:ext uri="{FF2B5EF4-FFF2-40B4-BE49-F238E27FC236}">
                <a16:creationId xmlns:a16="http://schemas.microsoft.com/office/drawing/2014/main" xmlns="" id="{A79722AF-FD80-40CC-AB6E-AB5C5AA1B346}"/>
              </a:ext>
            </a:extLst>
          </p:cNvPr>
          <p:cNvSpPr>
            <a:spLocks noGrp="1"/>
          </p:cNvSpPr>
          <p:nvPr>
            <p:ph idx="1"/>
          </p:nvPr>
        </p:nvSpPr>
        <p:spPr/>
        <p:txBody>
          <a:bodyPr/>
          <a:lstStyle/>
          <a:p>
            <a:r>
              <a:rPr lang="en-US" sz="2800" b="1" dirty="0"/>
              <a:t>Formal Care providers</a:t>
            </a:r>
            <a:r>
              <a:rPr lang="en-US" sz="2800" dirty="0"/>
              <a:t>- paid </a:t>
            </a:r>
            <a:r>
              <a:rPr lang="en-US" sz="2800" dirty="0" err="1"/>
              <a:t>carers</a:t>
            </a:r>
            <a:r>
              <a:rPr lang="en-US" sz="2800" dirty="0"/>
              <a:t>, </a:t>
            </a:r>
            <a:r>
              <a:rPr lang="en-GB" sz="2800" dirty="0"/>
              <a:t>healthcare professionals (e.g. doctor, nurse, pharmacist etc.), especially those working with older adults or in a mental health context; policy makers and commissioners; local government health officials (e.g. district medical officers); hospital/clinic managers; and social workers</a:t>
            </a:r>
            <a:endParaRPr lang="en-US" sz="2800" dirty="0"/>
          </a:p>
          <a:p>
            <a:endParaRPr lang="en-US" sz="2800" dirty="0"/>
          </a:p>
        </p:txBody>
      </p:sp>
    </p:spTree>
    <p:extLst>
      <p:ext uri="{BB962C8B-B14F-4D97-AF65-F5344CB8AC3E}">
        <p14:creationId xmlns:p14="http://schemas.microsoft.com/office/powerpoint/2010/main" val="4196669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22F98D-D149-45F7-A681-1400BE2CA5D6}"/>
              </a:ext>
            </a:extLst>
          </p:cNvPr>
          <p:cNvSpPr>
            <a:spLocks noGrp="1"/>
          </p:cNvSpPr>
          <p:nvPr>
            <p:ph type="title"/>
          </p:nvPr>
        </p:nvSpPr>
        <p:spPr/>
        <p:txBody>
          <a:bodyPr/>
          <a:lstStyle/>
          <a:p>
            <a:r>
              <a:rPr lang="en-US" sz="2400" b="1" dirty="0">
                <a:solidFill>
                  <a:schemeClr val="accent5">
                    <a:lumMod val="50000"/>
                  </a:schemeClr>
                </a:solidFill>
              </a:rPr>
              <a:t>Interviews</a:t>
            </a:r>
          </a:p>
        </p:txBody>
      </p:sp>
      <p:sp>
        <p:nvSpPr>
          <p:cNvPr id="3" name="Content Placeholder 2">
            <a:extLst>
              <a:ext uri="{FF2B5EF4-FFF2-40B4-BE49-F238E27FC236}">
                <a16:creationId xmlns:a16="http://schemas.microsoft.com/office/drawing/2014/main" xmlns="" id="{22339E9D-136E-4601-9D86-1F34214641C8}"/>
              </a:ext>
            </a:extLst>
          </p:cNvPr>
          <p:cNvSpPr>
            <a:spLocks noGrp="1"/>
          </p:cNvSpPr>
          <p:nvPr>
            <p:ph idx="1"/>
          </p:nvPr>
        </p:nvSpPr>
        <p:spPr>
          <a:xfrm>
            <a:off x="539552" y="1628800"/>
            <a:ext cx="8229600" cy="3888432"/>
          </a:xfrm>
        </p:spPr>
        <p:txBody>
          <a:bodyPr/>
          <a:lstStyle/>
          <a:p>
            <a:pPr>
              <a:spcAft>
                <a:spcPts val="600"/>
              </a:spcAft>
            </a:pPr>
            <a:r>
              <a:rPr lang="en-US" sz="2800" dirty="0"/>
              <a:t>General demographic information of interviewee </a:t>
            </a:r>
          </a:p>
          <a:p>
            <a:pPr>
              <a:spcAft>
                <a:spcPts val="600"/>
              </a:spcAft>
            </a:pPr>
            <a:r>
              <a:rPr lang="en-US" sz="2800" dirty="0"/>
              <a:t>Vignette with a general medical problem</a:t>
            </a:r>
          </a:p>
          <a:p>
            <a:pPr>
              <a:spcAft>
                <a:spcPts val="600"/>
              </a:spcAft>
            </a:pPr>
            <a:r>
              <a:rPr lang="en-US" sz="2800" dirty="0"/>
              <a:t>Vignette with early dementia symptoms</a:t>
            </a:r>
          </a:p>
          <a:p>
            <a:pPr>
              <a:spcAft>
                <a:spcPts val="600"/>
              </a:spcAft>
            </a:pPr>
            <a:r>
              <a:rPr lang="en-US" sz="2800" dirty="0"/>
              <a:t>Vignette with more advanced symptoms</a:t>
            </a:r>
          </a:p>
          <a:p>
            <a:pPr>
              <a:spcAft>
                <a:spcPts val="600"/>
              </a:spcAft>
            </a:pPr>
            <a:r>
              <a:rPr lang="en-US" sz="2800" dirty="0"/>
              <a:t>General questions about barriers to care , priority setting for improvements to care</a:t>
            </a:r>
          </a:p>
        </p:txBody>
      </p:sp>
    </p:spTree>
    <p:extLst>
      <p:ext uri="{BB962C8B-B14F-4D97-AF65-F5344CB8AC3E}">
        <p14:creationId xmlns:p14="http://schemas.microsoft.com/office/powerpoint/2010/main" val="1407853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209EA6-0A47-4054-A774-41F42D83E583}"/>
              </a:ext>
            </a:extLst>
          </p:cNvPr>
          <p:cNvSpPr>
            <a:spLocks noGrp="1"/>
          </p:cNvSpPr>
          <p:nvPr>
            <p:ph type="title"/>
          </p:nvPr>
        </p:nvSpPr>
        <p:spPr/>
        <p:txBody>
          <a:bodyPr/>
          <a:lstStyle/>
          <a:p>
            <a:r>
              <a:rPr lang="en-US" b="1" dirty="0">
                <a:solidFill>
                  <a:schemeClr val="accent5">
                    <a:lumMod val="50000"/>
                  </a:schemeClr>
                </a:solidFill>
              </a:rPr>
              <a:t>General Information</a:t>
            </a:r>
          </a:p>
        </p:txBody>
      </p:sp>
      <p:sp>
        <p:nvSpPr>
          <p:cNvPr id="3" name="Content Placeholder 2">
            <a:extLst>
              <a:ext uri="{FF2B5EF4-FFF2-40B4-BE49-F238E27FC236}">
                <a16:creationId xmlns:a16="http://schemas.microsoft.com/office/drawing/2014/main" xmlns="" id="{397D5EF4-ABBA-49C9-97BA-9D57A1AC68ED}"/>
              </a:ext>
            </a:extLst>
          </p:cNvPr>
          <p:cNvSpPr>
            <a:spLocks noGrp="1"/>
          </p:cNvSpPr>
          <p:nvPr>
            <p:ph idx="1"/>
          </p:nvPr>
        </p:nvSpPr>
        <p:spPr/>
        <p:txBody>
          <a:bodyPr>
            <a:noAutofit/>
          </a:bodyPr>
          <a:lstStyle/>
          <a:p>
            <a:pPr lvl="0"/>
            <a:r>
              <a:rPr lang="en-GB" dirty="0"/>
              <a:t>Current organisation works for</a:t>
            </a:r>
            <a:endParaRPr lang="en-US" dirty="0"/>
          </a:p>
          <a:p>
            <a:pPr lvl="0"/>
            <a:r>
              <a:rPr lang="en-GB" dirty="0"/>
              <a:t>Current role in providing dementia care (including a little bit about what that involves.  Respondent may also have a formal title)</a:t>
            </a:r>
            <a:endParaRPr lang="en-US" dirty="0"/>
          </a:p>
          <a:p>
            <a:pPr lvl="0"/>
            <a:r>
              <a:rPr lang="en-GB" dirty="0"/>
              <a:t>Years or months in current role</a:t>
            </a:r>
            <a:endParaRPr lang="en-US" dirty="0"/>
          </a:p>
          <a:p>
            <a:pPr lvl="0"/>
            <a:r>
              <a:rPr lang="en-GB" dirty="0"/>
              <a:t>Years since qualified (</a:t>
            </a:r>
            <a:r>
              <a:rPr lang="en-GB" dirty="0" err="1"/>
              <a:t>e.g</a:t>
            </a:r>
            <a:r>
              <a:rPr lang="en-GB" dirty="0"/>
              <a:t> as a GP or nurse) and where qualified </a:t>
            </a:r>
            <a:endParaRPr lang="en-US" dirty="0"/>
          </a:p>
          <a:p>
            <a:pPr lvl="0"/>
            <a:r>
              <a:rPr lang="en-GB" dirty="0"/>
              <a:t>Any dementia specific training, specialities etc, if so, provide details </a:t>
            </a:r>
            <a:endParaRPr lang="en-US" dirty="0"/>
          </a:p>
          <a:p>
            <a:pPr lvl="0"/>
            <a:r>
              <a:rPr lang="en-GB" dirty="0"/>
              <a:t>Any previous history of providing dementia or general care to older adults</a:t>
            </a:r>
            <a:endParaRPr lang="en-US" dirty="0"/>
          </a:p>
          <a:p>
            <a:r>
              <a:rPr lang="en-GB" dirty="0"/>
              <a:t>How would you describe ‘dementia’ – what is your understanding of the condition ?</a:t>
            </a:r>
            <a:endParaRPr lang="en-US" dirty="0"/>
          </a:p>
          <a:p>
            <a:r>
              <a:rPr lang="en-GB" dirty="0"/>
              <a:t> Record gender and age </a:t>
            </a:r>
            <a:endParaRPr lang="en-US" dirty="0"/>
          </a:p>
          <a:p>
            <a:r>
              <a:rPr lang="en-GB" dirty="0"/>
              <a:t> If ‘lacking’ then a clarification should be provided so that the respondent understands what we mean by the term dementia</a:t>
            </a:r>
            <a:endParaRPr lang="en-US" dirty="0"/>
          </a:p>
          <a:p>
            <a:endParaRPr lang="en-US" dirty="0"/>
          </a:p>
        </p:txBody>
      </p:sp>
    </p:spTree>
    <p:extLst>
      <p:ext uri="{BB962C8B-B14F-4D97-AF65-F5344CB8AC3E}">
        <p14:creationId xmlns:p14="http://schemas.microsoft.com/office/powerpoint/2010/main" val="1311284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7EE2C8-A8FD-47C0-8BB0-6177A3498537}"/>
              </a:ext>
            </a:extLst>
          </p:cNvPr>
          <p:cNvSpPr>
            <a:spLocks noGrp="1"/>
          </p:cNvSpPr>
          <p:nvPr>
            <p:ph type="title"/>
          </p:nvPr>
        </p:nvSpPr>
        <p:spPr>
          <a:xfrm>
            <a:off x="467342" y="1200151"/>
            <a:ext cx="8229600" cy="857250"/>
          </a:xfrm>
        </p:spPr>
        <p:txBody>
          <a:bodyPr/>
          <a:lstStyle/>
          <a:p>
            <a:r>
              <a:rPr lang="en-US" dirty="0">
                <a:solidFill>
                  <a:schemeClr val="accent5">
                    <a:lumMod val="50000"/>
                  </a:schemeClr>
                </a:solidFill>
              </a:rPr>
              <a:t>Vignette 1- General Medical Problem</a:t>
            </a:r>
          </a:p>
        </p:txBody>
      </p:sp>
      <p:sp>
        <p:nvSpPr>
          <p:cNvPr id="3" name="Content Placeholder 2">
            <a:extLst>
              <a:ext uri="{FF2B5EF4-FFF2-40B4-BE49-F238E27FC236}">
                <a16:creationId xmlns:a16="http://schemas.microsoft.com/office/drawing/2014/main" xmlns="" id="{E800EE59-9984-4DB5-8ACA-29703F4B4DB0}"/>
              </a:ext>
            </a:extLst>
          </p:cNvPr>
          <p:cNvSpPr>
            <a:spLocks noGrp="1"/>
          </p:cNvSpPr>
          <p:nvPr>
            <p:ph idx="1"/>
          </p:nvPr>
        </p:nvSpPr>
        <p:spPr>
          <a:xfrm>
            <a:off x="457200" y="2057401"/>
            <a:ext cx="8229600" cy="4467943"/>
          </a:xfrm>
        </p:spPr>
        <p:txBody>
          <a:bodyPr>
            <a:noAutofit/>
          </a:bodyPr>
          <a:lstStyle/>
          <a:p>
            <a:pPr marL="0" indent="0">
              <a:buNone/>
            </a:pPr>
            <a:r>
              <a:rPr lang="en-GB" sz="1600" b="1" dirty="0">
                <a:solidFill>
                  <a:srgbClr val="FF0000"/>
                </a:solidFill>
              </a:rPr>
              <a:t>A 72 year old lady lives in an urban area with back pain.  She lives with her husband and her two daughters live nearby.  </a:t>
            </a:r>
            <a:endParaRPr lang="en-US" sz="1600" dirty="0">
              <a:solidFill>
                <a:srgbClr val="FF0000"/>
              </a:solidFill>
            </a:endParaRPr>
          </a:p>
          <a:p>
            <a:pPr lvl="0"/>
            <a:r>
              <a:rPr lang="en-GB" sz="1200" b="1" dirty="0"/>
              <a:t>Where would this lady, or her family, go first for help for her back pain?</a:t>
            </a:r>
            <a:endParaRPr lang="en-US" sz="1200" dirty="0"/>
          </a:p>
          <a:p>
            <a:pPr lvl="0"/>
            <a:r>
              <a:rPr lang="en-GB" sz="1200" b="1" dirty="0"/>
              <a:t>This lady also has low mood and may be depressed.  Where would this lady, or her family, go first for help with this?</a:t>
            </a:r>
            <a:endParaRPr lang="en-US" sz="1200" dirty="0"/>
          </a:p>
          <a:p>
            <a:pPr lvl="0"/>
            <a:r>
              <a:rPr lang="en-GB" sz="1200" b="1" dirty="0"/>
              <a:t>Who is available to support this lady and her family?</a:t>
            </a:r>
            <a:endParaRPr lang="en-US" sz="1200" dirty="0"/>
          </a:p>
          <a:p>
            <a:r>
              <a:rPr lang="en-GB" sz="1200" b="1" i="1" dirty="0"/>
              <a:t>Prompts: </a:t>
            </a:r>
            <a:r>
              <a:rPr lang="en-GB" sz="1200" i="1" dirty="0"/>
              <a:t>Who is available in terms of healthcare?  What about social care?</a:t>
            </a:r>
            <a:endParaRPr lang="en-US" sz="1200" dirty="0"/>
          </a:p>
          <a:p>
            <a:r>
              <a:rPr lang="en-GB" sz="1200" b="1" i="1" dirty="0"/>
              <a:t>See if any of the following are listed and how readily available these groups are to help people living with dementia: </a:t>
            </a:r>
            <a:r>
              <a:rPr lang="en-GB" sz="1200" i="1" dirty="0"/>
              <a:t>Neurologists, Geriatricians, Occupational Therapists, Old Age Psychiatrists, Nurses, Healthcare Assistants, Clinical Officers, GPs, Psychologists, Psychiatrists, Volunteers, Community Health Workers, Family members</a:t>
            </a:r>
            <a:endParaRPr lang="en-US" sz="1200" dirty="0"/>
          </a:p>
          <a:p>
            <a:pPr lvl="0"/>
            <a:r>
              <a:rPr lang="en-GB" sz="1200" b="1" dirty="0"/>
              <a:t>What treatment or support do you think might be offered to this lady? </a:t>
            </a:r>
            <a:endParaRPr lang="en-US" sz="1200" dirty="0"/>
          </a:p>
          <a:p>
            <a:r>
              <a:rPr lang="en-GB" sz="1200" b="1" i="1" dirty="0"/>
              <a:t>Prompts: </a:t>
            </a:r>
            <a:r>
              <a:rPr lang="en-GB" sz="1200" i="1" dirty="0"/>
              <a:t>Think about both pharmacological and non-pharmacological treatment and interventions.  What medication would they be offered, if any?  Would they be able to access any medication which was prescribed?  Support group? Religious blessings? Traditional healing?</a:t>
            </a:r>
            <a:endParaRPr lang="en-US" sz="1200" dirty="0"/>
          </a:p>
          <a:p>
            <a:pPr lvl="0"/>
            <a:r>
              <a:rPr lang="en-GB" sz="1200" b="1" dirty="0"/>
              <a:t>Would this lady have to pay for any of the healthcare she needs?  If so, how would she afford this? </a:t>
            </a:r>
            <a:endParaRPr lang="en-US" sz="1200" dirty="0"/>
          </a:p>
          <a:p>
            <a:pPr lvl="0"/>
            <a:r>
              <a:rPr lang="en-GB" sz="1200" b="1" dirty="0"/>
              <a:t>Would things be different for this lady and her family if they lived in a rural area?  If so, how?</a:t>
            </a:r>
            <a:endParaRPr lang="en-US" sz="1200" dirty="0"/>
          </a:p>
          <a:p>
            <a:pPr lvl="0"/>
            <a:r>
              <a:rPr lang="en-GB" sz="1200" b="1" dirty="0"/>
              <a:t>Would things be different if this was happening to a man?</a:t>
            </a:r>
            <a:endParaRPr lang="en-US" sz="1200" dirty="0"/>
          </a:p>
          <a:p>
            <a:pPr lvl="0"/>
            <a:r>
              <a:rPr lang="en-GB" sz="1200" b="1" dirty="0"/>
              <a:t>Is there anything else about general healthcare or social care services for older people that you want to tell me?</a:t>
            </a:r>
            <a:endParaRPr lang="en-US" sz="1200" dirty="0"/>
          </a:p>
          <a:p>
            <a:endParaRPr lang="en-US" sz="1200" dirty="0"/>
          </a:p>
        </p:txBody>
      </p:sp>
    </p:spTree>
    <p:extLst>
      <p:ext uri="{BB962C8B-B14F-4D97-AF65-F5344CB8AC3E}">
        <p14:creationId xmlns:p14="http://schemas.microsoft.com/office/powerpoint/2010/main" val="2542678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97FE08-54E2-4FB0-A979-8B55E9692F01}"/>
              </a:ext>
            </a:extLst>
          </p:cNvPr>
          <p:cNvSpPr>
            <a:spLocks noGrp="1"/>
          </p:cNvSpPr>
          <p:nvPr>
            <p:ph type="title"/>
          </p:nvPr>
        </p:nvSpPr>
        <p:spPr/>
        <p:txBody>
          <a:bodyPr/>
          <a:lstStyle/>
          <a:p>
            <a:r>
              <a:rPr lang="en-US" dirty="0">
                <a:solidFill>
                  <a:schemeClr val="accent5">
                    <a:lumMod val="50000"/>
                  </a:schemeClr>
                </a:solidFill>
              </a:rPr>
              <a:t>Vignette 2 – early dementia</a:t>
            </a:r>
          </a:p>
        </p:txBody>
      </p:sp>
      <p:sp>
        <p:nvSpPr>
          <p:cNvPr id="3" name="Content Placeholder 2">
            <a:extLst>
              <a:ext uri="{FF2B5EF4-FFF2-40B4-BE49-F238E27FC236}">
                <a16:creationId xmlns:a16="http://schemas.microsoft.com/office/drawing/2014/main" xmlns="" id="{1013DAF6-102C-4293-9E83-CBD422F09C20}"/>
              </a:ext>
            </a:extLst>
          </p:cNvPr>
          <p:cNvSpPr>
            <a:spLocks noGrp="1"/>
          </p:cNvSpPr>
          <p:nvPr>
            <p:ph idx="1"/>
          </p:nvPr>
        </p:nvSpPr>
        <p:spPr>
          <a:xfrm>
            <a:off x="439141" y="1417638"/>
            <a:ext cx="8229600" cy="4514849"/>
          </a:xfrm>
        </p:spPr>
        <p:txBody>
          <a:bodyPr>
            <a:normAutofit fontScale="40000" lnSpcReduction="20000"/>
          </a:bodyPr>
          <a:lstStyle/>
          <a:p>
            <a:pPr marL="0" indent="0">
              <a:buNone/>
            </a:pPr>
            <a:r>
              <a:rPr lang="en-GB" sz="4000" b="1" dirty="0">
                <a:solidFill>
                  <a:srgbClr val="FF0000"/>
                </a:solidFill>
              </a:rPr>
              <a:t>A 78 year old man lives alone in a village 5 kilometres from the nearest city.  His son visits him every day and notices that he forgets names and appointment, and uses the wrong words for things (e.g. </a:t>
            </a:r>
            <a:r>
              <a:rPr lang="en-GB" sz="4000" b="1" dirty="0">
                <a:solidFill>
                  <a:srgbClr val="FF0000"/>
                </a:solidFill>
              </a:rPr>
              <a:t>he calls a telephone a radio).  </a:t>
            </a:r>
            <a:endParaRPr lang="en-GB" sz="4000" b="1" dirty="0" smtClean="0">
              <a:solidFill>
                <a:srgbClr val="FF0000"/>
              </a:solidFill>
            </a:endParaRPr>
          </a:p>
          <a:p>
            <a:pPr marL="0" indent="0">
              <a:buNone/>
            </a:pPr>
            <a:endParaRPr lang="en-US" sz="2850" dirty="0">
              <a:solidFill>
                <a:srgbClr val="FF0000"/>
              </a:solidFill>
            </a:endParaRPr>
          </a:p>
          <a:p>
            <a:pPr lvl="0"/>
            <a:r>
              <a:rPr lang="en-GB" sz="3500" b="1" dirty="0"/>
              <a:t>Where would this man, or his family, first go for help for these problems?</a:t>
            </a:r>
            <a:endParaRPr lang="en-US" sz="3500" dirty="0"/>
          </a:p>
          <a:p>
            <a:pPr lvl="0"/>
            <a:r>
              <a:rPr lang="en-GB" sz="3500" b="1" dirty="0"/>
              <a:t>Who is available to support this man and his family?</a:t>
            </a:r>
            <a:endParaRPr lang="en-US" sz="3500" dirty="0"/>
          </a:p>
          <a:p>
            <a:r>
              <a:rPr lang="en-GB" sz="3500" b="1" i="1" dirty="0"/>
              <a:t>Prompts: </a:t>
            </a:r>
            <a:r>
              <a:rPr lang="en-GB" sz="3500" i="1" dirty="0"/>
              <a:t>Who is available in terms of healthcare?  What about social care?</a:t>
            </a:r>
            <a:endParaRPr lang="en-US" sz="3500" dirty="0"/>
          </a:p>
          <a:p>
            <a:r>
              <a:rPr lang="en-GB" sz="3500" b="1" i="1" dirty="0"/>
              <a:t>See if any of the following are listed and how readily available these groups are to help people living with dementia: </a:t>
            </a:r>
            <a:r>
              <a:rPr lang="en-GB" sz="3500" i="1" dirty="0"/>
              <a:t>Neurologists, Geriatricians, Occupational Therapists, Old Age Psychiatrists, Nurses, Healthcare Assistants, Clinical Officers, GPs, Psychologists, Psychiatrists, Volunteers, Community Health Workers, Family members</a:t>
            </a:r>
            <a:endParaRPr lang="en-US" sz="3500" dirty="0"/>
          </a:p>
          <a:p>
            <a:pPr lvl="0"/>
            <a:r>
              <a:rPr lang="en-GB" sz="3500" b="1" dirty="0"/>
              <a:t>What treatment or support do you think might be offered to this man? </a:t>
            </a:r>
            <a:endParaRPr lang="en-US" sz="3500" dirty="0"/>
          </a:p>
          <a:p>
            <a:r>
              <a:rPr lang="en-GB" sz="3500" b="1" i="1" dirty="0"/>
              <a:t>Prompts: </a:t>
            </a:r>
            <a:r>
              <a:rPr lang="en-GB" sz="3500" i="1" dirty="0"/>
              <a:t>Think about both pharmacological and non-pharmacological treatment and interventions.  Would they be offered any of the following: Donepezil? Rivastigmine? Galantamine? Memantine? Anti-psychotics? Would they be able to access any medication which was prescribed? Support group? Religious blessings? Traditional healing?</a:t>
            </a:r>
            <a:endParaRPr lang="en-US" sz="3500" dirty="0"/>
          </a:p>
          <a:p>
            <a:pPr lvl="0"/>
            <a:r>
              <a:rPr lang="en-GB" sz="3500" b="1" dirty="0"/>
              <a:t>Would this man have to pay for any of the healthcare he needs?  If so, how would he afford this? </a:t>
            </a:r>
            <a:endParaRPr lang="en-US" sz="3500" dirty="0"/>
          </a:p>
          <a:p>
            <a:pPr lvl="0"/>
            <a:r>
              <a:rPr lang="en-GB" sz="3500" b="1" dirty="0"/>
              <a:t>Would things be different for this man if he lived in a city, or in a more rural area?  If so, how?</a:t>
            </a:r>
            <a:endParaRPr lang="en-US" sz="3500" dirty="0"/>
          </a:p>
          <a:p>
            <a:pPr lvl="0"/>
            <a:r>
              <a:rPr lang="en-GB" sz="3500" b="1" dirty="0"/>
              <a:t>Would things be different if this was happening to a lady?</a:t>
            </a:r>
            <a:endParaRPr lang="en-US" sz="3500" dirty="0"/>
          </a:p>
          <a:p>
            <a:pPr lvl="0"/>
            <a:r>
              <a:rPr lang="en-GB" sz="3500" b="1" dirty="0"/>
              <a:t>Is there anything else you’d like to tell me about the care and support you think this man needs or would receive?</a:t>
            </a:r>
            <a:endParaRPr lang="en-US" sz="3500" dirty="0"/>
          </a:p>
          <a:p>
            <a:endParaRPr lang="en-US" sz="3500" dirty="0"/>
          </a:p>
        </p:txBody>
      </p:sp>
    </p:spTree>
    <p:extLst>
      <p:ext uri="{BB962C8B-B14F-4D97-AF65-F5344CB8AC3E}">
        <p14:creationId xmlns:p14="http://schemas.microsoft.com/office/powerpoint/2010/main" val="1260033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2C6DD5-AFF2-45E9-B36D-47E0BFBDE14B}"/>
              </a:ext>
            </a:extLst>
          </p:cNvPr>
          <p:cNvSpPr>
            <a:spLocks noGrp="1"/>
          </p:cNvSpPr>
          <p:nvPr>
            <p:ph type="title"/>
          </p:nvPr>
        </p:nvSpPr>
        <p:spPr>
          <a:xfrm>
            <a:off x="459416" y="476672"/>
            <a:ext cx="8229600" cy="857250"/>
          </a:xfrm>
        </p:spPr>
        <p:txBody>
          <a:bodyPr/>
          <a:lstStyle/>
          <a:p>
            <a:r>
              <a:rPr lang="en-US" dirty="0">
                <a:solidFill>
                  <a:schemeClr val="accent5">
                    <a:lumMod val="50000"/>
                  </a:schemeClr>
                </a:solidFill>
              </a:rPr>
              <a:t>Vignette 3- severe dementia</a:t>
            </a:r>
          </a:p>
        </p:txBody>
      </p:sp>
      <p:sp>
        <p:nvSpPr>
          <p:cNvPr id="3" name="Content Placeholder 2">
            <a:extLst>
              <a:ext uri="{FF2B5EF4-FFF2-40B4-BE49-F238E27FC236}">
                <a16:creationId xmlns:a16="http://schemas.microsoft.com/office/drawing/2014/main" xmlns="" id="{5E9EAE1A-AE15-4589-B1E6-DCD56DD2EC2E}"/>
              </a:ext>
            </a:extLst>
          </p:cNvPr>
          <p:cNvSpPr>
            <a:spLocks noGrp="1"/>
          </p:cNvSpPr>
          <p:nvPr>
            <p:ph idx="1"/>
          </p:nvPr>
        </p:nvSpPr>
        <p:spPr>
          <a:xfrm>
            <a:off x="459416" y="1556792"/>
            <a:ext cx="8229600" cy="4467943"/>
          </a:xfrm>
        </p:spPr>
        <p:txBody>
          <a:bodyPr>
            <a:normAutofit fontScale="25000" lnSpcReduction="20000"/>
          </a:bodyPr>
          <a:lstStyle/>
          <a:p>
            <a:pPr marL="0" indent="0">
              <a:buNone/>
            </a:pPr>
            <a:r>
              <a:rPr lang="en-GB" sz="6400" b="1" dirty="0">
                <a:solidFill>
                  <a:srgbClr val="FF0000"/>
                </a:solidFill>
              </a:rPr>
              <a:t>A 75 year old lady lives in a rural village with her son who works all day and has little interaction with her.  </a:t>
            </a:r>
            <a:r>
              <a:rPr lang="en-GB" sz="6400" b="1" dirty="0">
                <a:solidFill>
                  <a:srgbClr val="FF0000"/>
                </a:solidFill>
              </a:rPr>
              <a:t>Neighbours inform her son that she has been losing her way around the neighbourhood, has shouted at some of her neighbours for no apparent reason, and cannot remember the names of her neighbours</a:t>
            </a:r>
            <a:r>
              <a:rPr lang="en-GB" sz="6400" b="1" dirty="0" smtClean="0">
                <a:solidFill>
                  <a:srgbClr val="FF0000"/>
                </a:solidFill>
              </a:rPr>
              <a:t>.</a:t>
            </a:r>
          </a:p>
          <a:p>
            <a:pPr marL="0" indent="0">
              <a:buNone/>
            </a:pPr>
            <a:r>
              <a:rPr lang="en-GB" sz="4000" b="1" dirty="0" smtClean="0">
                <a:solidFill>
                  <a:srgbClr val="FF0000"/>
                </a:solidFill>
              </a:rPr>
              <a:t>  </a:t>
            </a:r>
            <a:endParaRPr lang="en-US" sz="4000" dirty="0">
              <a:solidFill>
                <a:srgbClr val="FF0000"/>
              </a:solidFill>
            </a:endParaRPr>
          </a:p>
          <a:p>
            <a:pPr lvl="0"/>
            <a:r>
              <a:rPr lang="en-GB" sz="5600" b="1" dirty="0"/>
              <a:t>Where would this lady, or her son, first go for help for these problems?</a:t>
            </a:r>
            <a:endParaRPr lang="en-US" sz="5600" dirty="0"/>
          </a:p>
          <a:p>
            <a:pPr lvl="0"/>
            <a:r>
              <a:rPr lang="en-GB" sz="5600" b="1" dirty="0"/>
              <a:t>Who is available to support this lady and her family?</a:t>
            </a:r>
            <a:endParaRPr lang="en-US" sz="5600" dirty="0"/>
          </a:p>
          <a:p>
            <a:r>
              <a:rPr lang="en-GB" sz="5600" b="1" i="1" dirty="0"/>
              <a:t>Prompts: </a:t>
            </a:r>
            <a:r>
              <a:rPr lang="en-GB" sz="5600" i="1" dirty="0"/>
              <a:t>Who is available in terms of healthcare?  What about social care?</a:t>
            </a:r>
            <a:endParaRPr lang="en-US" sz="5600" dirty="0"/>
          </a:p>
          <a:p>
            <a:r>
              <a:rPr lang="en-GB" sz="5600" b="1" i="1" dirty="0"/>
              <a:t>See if any of the following are listed and how readily available these groups are to help people living with dementia: </a:t>
            </a:r>
            <a:r>
              <a:rPr lang="en-GB" sz="5600" i="1" dirty="0"/>
              <a:t>Neurologists, Geriatricians, Occupational Therapists, Old Age Psychiatrists, Nurses, Healthcare Assistants, Clinical Officers, GPs, Psychologists, Psychiatrists, Volunteers, Community Health Workers, Family members</a:t>
            </a:r>
            <a:endParaRPr lang="en-US" sz="5600" dirty="0"/>
          </a:p>
          <a:p>
            <a:pPr lvl="0"/>
            <a:r>
              <a:rPr lang="en-GB" sz="5600" b="1" dirty="0"/>
              <a:t>What treatment or support do you think might be offered to this lady? </a:t>
            </a:r>
            <a:endParaRPr lang="en-US" sz="5600" dirty="0"/>
          </a:p>
          <a:p>
            <a:r>
              <a:rPr lang="en-GB" sz="5600" b="1" i="1" dirty="0"/>
              <a:t>Prompts: </a:t>
            </a:r>
            <a:r>
              <a:rPr lang="en-GB" sz="5600" i="1" dirty="0"/>
              <a:t>Think about both pharmacological and non-pharmacological treatment and interventions.  Would they be offered any of the following: Donepezil? Rivastigmine? Galantamine? Memantine? Anti-psychotics? Would they be able to access any medication which was prescribed?  Would they be able to afford the medication?  Support group? Religious blessings? Traditional healing?</a:t>
            </a:r>
            <a:endParaRPr lang="en-US" sz="5600" dirty="0"/>
          </a:p>
          <a:p>
            <a:pPr lvl="0"/>
            <a:r>
              <a:rPr lang="en-GB" sz="5600" b="1" dirty="0"/>
              <a:t>Would this lady have to pay for any of the healthcare she needs?  If so, how would she afford this? </a:t>
            </a:r>
            <a:endParaRPr lang="en-US" sz="5600" dirty="0"/>
          </a:p>
          <a:p>
            <a:pPr lvl="0"/>
            <a:r>
              <a:rPr lang="en-GB" sz="5600" b="1" dirty="0"/>
              <a:t>Would things be different for this lady if she lived in a city?  If so, how?</a:t>
            </a:r>
            <a:endParaRPr lang="en-US" sz="5600" dirty="0"/>
          </a:p>
          <a:p>
            <a:pPr lvl="0"/>
            <a:r>
              <a:rPr lang="en-GB" sz="5600" b="1" dirty="0"/>
              <a:t>Would things be different if this was happening to a man?</a:t>
            </a:r>
            <a:endParaRPr lang="en-US" sz="5600" dirty="0"/>
          </a:p>
          <a:p>
            <a:pPr lvl="0"/>
            <a:r>
              <a:rPr lang="en-GB" sz="5600" b="1" dirty="0"/>
              <a:t>Is there anything else you’d like to tell me about the care and support you think this lady needs or would receive</a:t>
            </a:r>
            <a:r>
              <a:rPr lang="en-GB" sz="5600" b="1" dirty="0" smtClean="0"/>
              <a:t>?</a:t>
            </a:r>
            <a:endParaRPr lang="en-US" sz="5600" dirty="0"/>
          </a:p>
        </p:txBody>
      </p:sp>
    </p:spTree>
    <p:extLst>
      <p:ext uri="{BB962C8B-B14F-4D97-AF65-F5344CB8AC3E}">
        <p14:creationId xmlns:p14="http://schemas.microsoft.com/office/powerpoint/2010/main" val="1485599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E37C39-7366-44EC-8C91-630F5851AFC3}"/>
              </a:ext>
            </a:extLst>
          </p:cNvPr>
          <p:cNvSpPr>
            <a:spLocks noGrp="1"/>
          </p:cNvSpPr>
          <p:nvPr>
            <p:ph type="title"/>
          </p:nvPr>
        </p:nvSpPr>
        <p:spPr>
          <a:xfrm>
            <a:off x="323528" y="1196752"/>
            <a:ext cx="8496944" cy="857250"/>
          </a:xfrm>
        </p:spPr>
        <p:txBody>
          <a:bodyPr/>
          <a:lstStyle/>
          <a:p>
            <a:r>
              <a:rPr lang="en-US" sz="3400" b="1" dirty="0">
                <a:solidFill>
                  <a:schemeClr val="accent5">
                    <a:lumMod val="50000"/>
                  </a:schemeClr>
                </a:solidFill>
              </a:rPr>
              <a:t>General </a:t>
            </a:r>
            <a:r>
              <a:rPr lang="en-US" sz="3400" b="1" dirty="0" smtClean="0">
                <a:solidFill>
                  <a:schemeClr val="accent5">
                    <a:lumMod val="50000"/>
                  </a:schemeClr>
                </a:solidFill>
              </a:rPr>
              <a:t>questions: services &amp; </a:t>
            </a:r>
            <a:r>
              <a:rPr lang="en-US" sz="3400" b="1" dirty="0">
                <a:solidFill>
                  <a:schemeClr val="accent5">
                    <a:lumMod val="50000"/>
                  </a:schemeClr>
                </a:solidFill>
              </a:rPr>
              <a:t>pathways</a:t>
            </a:r>
          </a:p>
        </p:txBody>
      </p:sp>
      <p:sp>
        <p:nvSpPr>
          <p:cNvPr id="3" name="Content Placeholder 2">
            <a:extLst>
              <a:ext uri="{FF2B5EF4-FFF2-40B4-BE49-F238E27FC236}">
                <a16:creationId xmlns:a16="http://schemas.microsoft.com/office/drawing/2014/main" xmlns="" id="{CC7283C6-83F8-4991-BAB9-04C982CA2632}"/>
              </a:ext>
            </a:extLst>
          </p:cNvPr>
          <p:cNvSpPr>
            <a:spLocks noGrp="1"/>
          </p:cNvSpPr>
          <p:nvPr>
            <p:ph idx="1"/>
          </p:nvPr>
        </p:nvSpPr>
        <p:spPr>
          <a:xfrm>
            <a:off x="555002" y="2204864"/>
            <a:ext cx="8229600" cy="4525963"/>
          </a:xfrm>
        </p:spPr>
        <p:txBody>
          <a:bodyPr>
            <a:normAutofit fontScale="85000" lnSpcReduction="10000"/>
          </a:bodyPr>
          <a:lstStyle/>
          <a:p>
            <a:pPr marL="385763" indent="-385763">
              <a:buFont typeface="+mj-lt"/>
              <a:buAutoNum type="arabicPeriod"/>
            </a:pPr>
            <a:r>
              <a:rPr lang="en-GB" dirty="0"/>
              <a:t>What things do you think affect the care received by people living with dementia?</a:t>
            </a:r>
            <a:endParaRPr lang="en-US" dirty="0"/>
          </a:p>
          <a:p>
            <a:pPr marL="385763" indent="-385763">
              <a:buFont typeface="+mj-lt"/>
              <a:buAutoNum type="arabicPeriod"/>
            </a:pPr>
            <a:r>
              <a:rPr lang="en-GB" dirty="0"/>
              <a:t>What do you think are three key priority areas to improve the quality of care for people living with dementia in your country?</a:t>
            </a:r>
            <a:endParaRPr lang="en-US" dirty="0"/>
          </a:p>
          <a:p>
            <a:pPr marL="385763" indent="-385763">
              <a:buFont typeface="+mj-lt"/>
              <a:buAutoNum type="arabicPeriod"/>
            </a:pPr>
            <a:r>
              <a:rPr lang="en-GB" dirty="0"/>
              <a:t>What, if any, dementia specific guidelines are available in your country (including any guidance in mental health or other healthcare guidance)? </a:t>
            </a:r>
            <a:endParaRPr lang="en-US" dirty="0"/>
          </a:p>
          <a:p>
            <a:pPr marL="385763" indent="-385763">
              <a:buFont typeface="+mj-lt"/>
              <a:buAutoNum type="arabicPeriod"/>
            </a:pPr>
            <a:r>
              <a:rPr lang="en-GB" i="1" dirty="0"/>
              <a:t>If no guidance is available (or if unaware of guidance), do you think it would be beneficial to have guidance?</a:t>
            </a:r>
            <a:endParaRPr lang="en-US" dirty="0"/>
          </a:p>
          <a:p>
            <a:pPr marL="385763" indent="-385763">
              <a:buFont typeface="+mj-lt"/>
              <a:buAutoNum type="arabicPeriod"/>
            </a:pPr>
            <a:r>
              <a:rPr lang="en-GB" dirty="0"/>
              <a:t>What difference, if any, do you think guidelines make to healthcare practice?  For example, thinking about existing guidelines for a particular disease or condition, such as HIV, have these guidelines been beneficial?</a:t>
            </a:r>
            <a:endParaRPr lang="en-US" dirty="0"/>
          </a:p>
          <a:p>
            <a:pPr marL="385763" indent="-385763">
              <a:buFont typeface="+mj-lt"/>
              <a:buAutoNum type="arabicPeriod"/>
            </a:pPr>
            <a:r>
              <a:rPr lang="en-GB" dirty="0"/>
              <a:t>Where can someone with possible symptoms of dementia go for help?</a:t>
            </a:r>
            <a:endParaRPr lang="en-US" dirty="0"/>
          </a:p>
          <a:p>
            <a:pPr marL="385763" indent="-385763">
              <a:buFont typeface="+mj-lt"/>
              <a:buAutoNum type="arabicPeriod"/>
            </a:pPr>
            <a:r>
              <a:rPr lang="en-GB" dirty="0"/>
              <a:t>What support, if any, is available for family carers of people living with dementia?</a:t>
            </a:r>
            <a:endParaRPr lang="en-US" dirty="0"/>
          </a:p>
          <a:p>
            <a:pPr marL="385763" indent="-385763">
              <a:buFont typeface="+mj-lt"/>
              <a:buAutoNum type="arabicPeriod"/>
            </a:pPr>
            <a:r>
              <a:rPr lang="en-GB" dirty="0"/>
              <a:t>Where do you think dementia healthcare services should be based?</a:t>
            </a:r>
            <a:endParaRPr lang="en-US" dirty="0"/>
          </a:p>
          <a:p>
            <a:pPr marL="385763" indent="-385763">
              <a:buFont typeface="+mj-lt"/>
              <a:buAutoNum type="arabicPeriod"/>
            </a:pPr>
            <a:r>
              <a:rPr lang="en-GB" dirty="0"/>
              <a:t>Where do you think dementia support/care services should be based?</a:t>
            </a:r>
            <a:endParaRPr lang="en-US" dirty="0"/>
          </a:p>
          <a:p>
            <a:endParaRPr lang="en-US" dirty="0"/>
          </a:p>
        </p:txBody>
      </p:sp>
    </p:spTree>
    <p:extLst>
      <p:ext uri="{BB962C8B-B14F-4D97-AF65-F5344CB8AC3E}">
        <p14:creationId xmlns:p14="http://schemas.microsoft.com/office/powerpoint/2010/main" val="2031848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68313" y="2204864"/>
            <a:ext cx="8229600" cy="4247877"/>
          </a:xfrm>
        </p:spPr>
        <p:txBody>
          <a:bodyPr/>
          <a:lstStyle/>
          <a:p>
            <a:r>
              <a:rPr lang="en-GB" dirty="0"/>
              <a:t>Addresses the 2016 World Alzheimer Report recommendations for efficient, task-shifted dementia care, and a competent workforce to deliver such care</a:t>
            </a:r>
          </a:p>
          <a:p>
            <a:endParaRPr lang="en-GB" dirty="0"/>
          </a:p>
        </p:txBody>
      </p:sp>
      <p:sp>
        <p:nvSpPr>
          <p:cNvPr id="3" name="Text Placeholder 2"/>
          <p:cNvSpPr>
            <a:spLocks noGrp="1"/>
          </p:cNvSpPr>
          <p:nvPr>
            <p:ph type="body" sz="quarter" idx="10"/>
          </p:nvPr>
        </p:nvSpPr>
        <p:spPr>
          <a:xfrm>
            <a:off x="468313" y="1412776"/>
            <a:ext cx="8207375" cy="576064"/>
          </a:xfrm>
        </p:spPr>
        <p:txBody>
          <a:bodyPr/>
          <a:lstStyle/>
          <a:p>
            <a:r>
              <a:rPr lang="en-GB" sz="3600" dirty="0"/>
              <a:t>WS4 Overview</a:t>
            </a:r>
          </a:p>
        </p:txBody>
      </p:sp>
      <p:pic>
        <p:nvPicPr>
          <p:cNvPr id="4" name="Picture 2" descr="Image result for 2016 world alzheimer repo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5065" y="3789040"/>
            <a:ext cx="1384526" cy="1959105"/>
          </a:xfrm>
          <a:prstGeom prst="roundRect">
            <a:avLst>
              <a:gd name="adj" fmla="val 8594"/>
            </a:avLst>
          </a:prstGeom>
          <a:solidFill>
            <a:srgbClr val="FFFFFF">
              <a:shade val="85000"/>
            </a:srgbClr>
          </a:solidFill>
          <a:ln>
            <a:noFill/>
          </a:ln>
          <a:effectLst/>
          <a:extLst/>
        </p:spPr>
      </p:pic>
      <p:sp>
        <p:nvSpPr>
          <p:cNvPr id="5" name="TextBox 4"/>
          <p:cNvSpPr txBox="1"/>
          <p:nvPr/>
        </p:nvSpPr>
        <p:spPr>
          <a:xfrm>
            <a:off x="6541049" y="5795365"/>
            <a:ext cx="2141455" cy="369332"/>
          </a:xfrm>
          <a:prstGeom prst="rect">
            <a:avLst/>
          </a:prstGeom>
          <a:noFill/>
        </p:spPr>
        <p:txBody>
          <a:bodyPr wrap="square" rtlCol="0">
            <a:spAutoFit/>
          </a:bodyPr>
          <a:lstStyle/>
          <a:p>
            <a:r>
              <a:rPr lang="en-GB" dirty="0">
                <a:solidFill>
                  <a:schemeClr val="bg1">
                    <a:lumMod val="50000"/>
                  </a:schemeClr>
                </a:solidFill>
              </a:rPr>
              <a:t>Prince et al. (2016)</a:t>
            </a:r>
          </a:p>
        </p:txBody>
      </p:sp>
    </p:spTree>
    <p:extLst>
      <p:ext uri="{BB962C8B-B14F-4D97-AF65-F5344CB8AC3E}">
        <p14:creationId xmlns:p14="http://schemas.microsoft.com/office/powerpoint/2010/main" val="12874870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0069E7-46C6-446C-AA10-BE8F3DF14BB6}"/>
              </a:ext>
            </a:extLst>
          </p:cNvPr>
          <p:cNvSpPr>
            <a:spLocks noGrp="1"/>
          </p:cNvSpPr>
          <p:nvPr>
            <p:ph type="title"/>
          </p:nvPr>
        </p:nvSpPr>
        <p:spPr/>
        <p:txBody>
          <a:bodyPr/>
          <a:lstStyle/>
          <a:p>
            <a:r>
              <a:rPr lang="en-US" b="1" dirty="0">
                <a:solidFill>
                  <a:schemeClr val="accent5">
                    <a:lumMod val="50000"/>
                  </a:schemeClr>
                </a:solidFill>
              </a:rPr>
              <a:t> General questions- training</a:t>
            </a:r>
          </a:p>
        </p:txBody>
      </p:sp>
      <p:sp>
        <p:nvSpPr>
          <p:cNvPr id="3" name="Content Placeholder 2">
            <a:extLst>
              <a:ext uri="{FF2B5EF4-FFF2-40B4-BE49-F238E27FC236}">
                <a16:creationId xmlns:a16="http://schemas.microsoft.com/office/drawing/2014/main" xmlns="" id="{5C3F8ECB-925B-4A3C-9549-47E73321E737}"/>
              </a:ext>
            </a:extLst>
          </p:cNvPr>
          <p:cNvSpPr>
            <a:spLocks noGrp="1"/>
          </p:cNvSpPr>
          <p:nvPr>
            <p:ph idx="1"/>
          </p:nvPr>
        </p:nvSpPr>
        <p:spPr/>
        <p:txBody>
          <a:bodyPr>
            <a:normAutofit/>
          </a:bodyPr>
          <a:lstStyle/>
          <a:p>
            <a:pPr marL="385763" indent="-385763">
              <a:buFont typeface="+mj-lt"/>
              <a:buAutoNum type="arabicPeriod"/>
            </a:pPr>
            <a:r>
              <a:rPr lang="en-GB" sz="2400" dirty="0"/>
              <a:t>Have you had any training about dementia? If so, what?</a:t>
            </a:r>
            <a:endParaRPr lang="en-US" sz="2400" dirty="0"/>
          </a:p>
          <a:p>
            <a:pPr marL="385763" indent="-385763">
              <a:buFont typeface="+mj-lt"/>
              <a:buAutoNum type="arabicPeriod"/>
            </a:pPr>
            <a:r>
              <a:rPr lang="en-GB" sz="2400" dirty="0"/>
              <a:t>What training is available to health and social care professionals about dementia?</a:t>
            </a:r>
            <a:endParaRPr lang="en-US" sz="2400" dirty="0"/>
          </a:p>
          <a:p>
            <a:pPr marL="385763" indent="-385763">
              <a:buFont typeface="+mj-lt"/>
              <a:buAutoNum type="arabicPeriod"/>
            </a:pPr>
            <a:r>
              <a:rPr lang="en-GB" sz="2400" dirty="0"/>
              <a:t>How would you prefer to receive training about dementia?</a:t>
            </a:r>
            <a:endParaRPr lang="en-US" sz="2400" dirty="0"/>
          </a:p>
          <a:p>
            <a:pPr marL="385763" indent="-385763">
              <a:buFont typeface="+mj-lt"/>
              <a:buAutoNum type="arabicPeriod"/>
            </a:pPr>
            <a:r>
              <a:rPr lang="en-GB" sz="2400" dirty="0"/>
              <a:t>How could training and information about dementia be provided to family/informal carers?</a:t>
            </a:r>
            <a:endParaRPr lang="en-US" sz="2400" dirty="0"/>
          </a:p>
          <a:p>
            <a:pPr marL="385763" indent="-385763">
              <a:buFont typeface="+mj-lt"/>
              <a:buAutoNum type="arabicPeriod"/>
            </a:pPr>
            <a:r>
              <a:rPr lang="en-GB" sz="2400" dirty="0"/>
              <a:t>Is there anything else relevant that you’d like to tell me?</a:t>
            </a:r>
            <a:endParaRPr lang="en-US" sz="2400" dirty="0"/>
          </a:p>
          <a:p>
            <a:endParaRPr lang="en-US" dirty="0"/>
          </a:p>
        </p:txBody>
      </p:sp>
    </p:spTree>
    <p:extLst>
      <p:ext uri="{BB962C8B-B14F-4D97-AF65-F5344CB8AC3E}">
        <p14:creationId xmlns:p14="http://schemas.microsoft.com/office/powerpoint/2010/main" val="2170325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09EFA150-4468-485F-8B6B-4458A8D22F69}"/>
              </a:ext>
            </a:extLst>
          </p:cNvPr>
          <p:cNvGraphicFramePr>
            <a:graphicFrameLocks noGrp="1"/>
          </p:cNvGraphicFramePr>
          <p:nvPr>
            <p:extLst>
              <p:ext uri="{D42A27DB-BD31-4B8C-83A1-F6EECF244321}">
                <p14:modId xmlns:p14="http://schemas.microsoft.com/office/powerpoint/2010/main" val="3470453082"/>
              </p:ext>
            </p:extLst>
          </p:nvPr>
        </p:nvGraphicFramePr>
        <p:xfrm>
          <a:off x="611560" y="1707742"/>
          <a:ext cx="7869560" cy="4780572"/>
        </p:xfrm>
        <a:graphic>
          <a:graphicData uri="http://schemas.openxmlformats.org/drawingml/2006/table">
            <a:tbl>
              <a:tblPr firstRow="1" firstCol="1" bandRow="1">
                <a:tableStyleId>{21E4AEA4-8DFA-4A89-87EB-49C32662AFE0}</a:tableStyleId>
              </a:tblPr>
              <a:tblGrid>
                <a:gridCol w="4707114">
                  <a:extLst>
                    <a:ext uri="{9D8B030D-6E8A-4147-A177-3AD203B41FA5}">
                      <a16:colId xmlns:a16="http://schemas.microsoft.com/office/drawing/2014/main" xmlns="" val="2336450735"/>
                    </a:ext>
                  </a:extLst>
                </a:gridCol>
                <a:gridCol w="3162446">
                  <a:extLst>
                    <a:ext uri="{9D8B030D-6E8A-4147-A177-3AD203B41FA5}">
                      <a16:colId xmlns:a16="http://schemas.microsoft.com/office/drawing/2014/main" xmlns="" val="3597718742"/>
                    </a:ext>
                  </a:extLst>
                </a:gridCol>
              </a:tblGrid>
              <a:tr h="518934">
                <a:tc>
                  <a:txBody>
                    <a:bodyPr/>
                    <a:lstStyle/>
                    <a:p>
                      <a:pPr marL="0" marR="0" algn="ctr">
                        <a:lnSpc>
                          <a:spcPct val="107000"/>
                        </a:lnSpc>
                        <a:spcBef>
                          <a:spcPts val="0"/>
                        </a:spcBef>
                        <a:spcAft>
                          <a:spcPts val="0"/>
                        </a:spcAft>
                      </a:pPr>
                      <a:r>
                        <a:rPr lang="en-US" sz="2000" dirty="0">
                          <a:effectLst/>
                        </a:rPr>
                        <a:t>Sample category</a:t>
                      </a:r>
                    </a:p>
                    <a:p>
                      <a:pPr marL="0" marR="0" algn="ctr">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2000" dirty="0">
                          <a:effectLst/>
                        </a:rPr>
                        <a:t>Number (Total = 20)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1710157409"/>
                  </a:ext>
                </a:extLst>
              </a:tr>
              <a:tr h="363384">
                <a:tc>
                  <a:txBody>
                    <a:bodyPr/>
                    <a:lstStyle/>
                    <a:p>
                      <a:pPr marL="0" marR="0">
                        <a:lnSpc>
                          <a:spcPct val="107000"/>
                        </a:lnSpc>
                        <a:spcBef>
                          <a:spcPts val="0"/>
                        </a:spcBef>
                        <a:spcAft>
                          <a:spcPts val="0"/>
                        </a:spcAft>
                      </a:pPr>
                      <a:r>
                        <a:rPr lang="en-US" sz="2000" dirty="0" smtClean="0">
                          <a:effectLst/>
                        </a:rPr>
                        <a:t>GP</a:t>
                      </a:r>
                      <a:endParaRPr lang="en-US" sz="2000" dirty="0">
                        <a:effectLst/>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1976056948"/>
                  </a:ext>
                </a:extLst>
              </a:tr>
              <a:tr h="268871">
                <a:tc>
                  <a:txBody>
                    <a:bodyPr/>
                    <a:lstStyle/>
                    <a:p>
                      <a:pPr marL="0" marR="0">
                        <a:lnSpc>
                          <a:spcPct val="107000"/>
                        </a:lnSpc>
                        <a:spcBef>
                          <a:spcPts val="0"/>
                        </a:spcBef>
                        <a:spcAft>
                          <a:spcPts val="0"/>
                        </a:spcAft>
                      </a:pPr>
                      <a:r>
                        <a:rPr lang="en-US" sz="2000">
                          <a:effectLst/>
                        </a:rPr>
                        <a:t>Geriatrician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3759809136"/>
                  </a:ext>
                </a:extLst>
              </a:tr>
              <a:tr h="268871">
                <a:tc>
                  <a:txBody>
                    <a:bodyPr/>
                    <a:lstStyle/>
                    <a:p>
                      <a:pPr marL="0" marR="0">
                        <a:lnSpc>
                          <a:spcPct val="107000"/>
                        </a:lnSpc>
                        <a:spcBef>
                          <a:spcPts val="0"/>
                        </a:spcBef>
                        <a:spcAft>
                          <a:spcPts val="0"/>
                        </a:spcAft>
                      </a:pPr>
                      <a:r>
                        <a:rPr lang="en-US" sz="2000" dirty="0">
                          <a:effectLst/>
                        </a:rPr>
                        <a:t>Nurse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4027983489"/>
                  </a:ext>
                </a:extLst>
              </a:tr>
              <a:tr h="550191">
                <a:tc>
                  <a:txBody>
                    <a:bodyPr/>
                    <a:lstStyle/>
                    <a:p>
                      <a:pPr marL="0" marR="0">
                        <a:lnSpc>
                          <a:spcPct val="107000"/>
                        </a:lnSpc>
                        <a:spcBef>
                          <a:spcPts val="0"/>
                        </a:spcBef>
                        <a:spcAft>
                          <a:spcPts val="0"/>
                        </a:spcAft>
                      </a:pPr>
                      <a:r>
                        <a:rPr lang="en-US" sz="2000">
                          <a:effectLst/>
                        </a:rPr>
                        <a:t>NGO Alzheimers Society Malaysia</a:t>
                      </a:r>
                    </a:p>
                    <a:p>
                      <a:pPr marL="0" marR="0">
                        <a:lnSpc>
                          <a:spcPct val="107000"/>
                        </a:lnSpc>
                        <a:spcBef>
                          <a:spcPts val="0"/>
                        </a:spcBef>
                        <a:spcAft>
                          <a:spcPts val="0"/>
                        </a:spcAft>
                      </a:pPr>
                      <a:r>
                        <a:rPr lang="en-US" sz="2000">
                          <a:effectLst/>
                        </a:rPr>
                        <a:t>Senior citizens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2137302665"/>
                  </a:ext>
                </a:extLst>
              </a:tr>
              <a:tr h="268871">
                <a:tc>
                  <a:txBody>
                    <a:bodyPr/>
                    <a:lstStyle/>
                    <a:p>
                      <a:pPr marL="0" marR="0">
                        <a:lnSpc>
                          <a:spcPct val="107000"/>
                        </a:lnSpc>
                        <a:spcBef>
                          <a:spcPts val="0"/>
                        </a:spcBef>
                        <a:spcAft>
                          <a:spcPts val="0"/>
                        </a:spcAft>
                      </a:pPr>
                      <a:r>
                        <a:rPr lang="en-US" sz="2000">
                          <a:effectLst/>
                        </a:rPr>
                        <a:t>Traditional Medicine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2866054921"/>
                  </a:ext>
                </a:extLst>
              </a:tr>
              <a:tr h="268871">
                <a:tc>
                  <a:txBody>
                    <a:bodyPr/>
                    <a:lstStyle/>
                    <a:p>
                      <a:pPr marL="0" marR="0">
                        <a:lnSpc>
                          <a:spcPct val="107000"/>
                        </a:lnSpc>
                        <a:spcBef>
                          <a:spcPts val="0"/>
                        </a:spcBef>
                        <a:spcAft>
                          <a:spcPts val="0"/>
                        </a:spcAft>
                      </a:pPr>
                      <a:r>
                        <a:rPr lang="en-US" sz="2000">
                          <a:effectLst/>
                        </a:rPr>
                        <a:t>Senior Citizens Association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285909213"/>
                  </a:ext>
                </a:extLst>
              </a:tr>
              <a:tr h="268871">
                <a:tc>
                  <a:txBody>
                    <a:bodyPr/>
                    <a:lstStyle/>
                    <a:p>
                      <a:pPr marL="0" marR="0">
                        <a:lnSpc>
                          <a:spcPct val="107000"/>
                        </a:lnSpc>
                        <a:spcBef>
                          <a:spcPts val="0"/>
                        </a:spcBef>
                        <a:spcAft>
                          <a:spcPts val="0"/>
                        </a:spcAft>
                      </a:pPr>
                      <a:r>
                        <a:rPr lang="en-US" sz="2000">
                          <a:effectLst/>
                        </a:rPr>
                        <a:t>Psychiatry Specialist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950220324"/>
                  </a:ext>
                </a:extLst>
              </a:tr>
              <a:tr h="268871">
                <a:tc>
                  <a:txBody>
                    <a:bodyPr/>
                    <a:lstStyle/>
                    <a:p>
                      <a:pPr marL="0" marR="0">
                        <a:lnSpc>
                          <a:spcPct val="107000"/>
                        </a:lnSpc>
                        <a:spcBef>
                          <a:spcPts val="0"/>
                        </a:spcBef>
                        <a:spcAft>
                          <a:spcPts val="0"/>
                        </a:spcAft>
                      </a:pPr>
                      <a:r>
                        <a:rPr lang="en-US" sz="2000">
                          <a:effectLst/>
                        </a:rPr>
                        <a:t>Medical Officers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1722990827"/>
                  </a:ext>
                </a:extLst>
              </a:tr>
              <a:tr h="268871">
                <a:tc>
                  <a:txBody>
                    <a:bodyPr/>
                    <a:lstStyle/>
                    <a:p>
                      <a:pPr marL="0" marR="0">
                        <a:lnSpc>
                          <a:spcPct val="107000"/>
                        </a:lnSpc>
                        <a:spcBef>
                          <a:spcPts val="0"/>
                        </a:spcBef>
                        <a:spcAft>
                          <a:spcPts val="0"/>
                        </a:spcAft>
                      </a:pPr>
                      <a:r>
                        <a:rPr lang="en-US" sz="2000" dirty="0">
                          <a:effectLst/>
                        </a:rPr>
                        <a:t>General Physician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3464104672"/>
                  </a:ext>
                </a:extLst>
              </a:tr>
              <a:tr h="550191">
                <a:tc>
                  <a:txBody>
                    <a:bodyPr/>
                    <a:lstStyle/>
                    <a:p>
                      <a:pPr marL="0" marR="0">
                        <a:lnSpc>
                          <a:spcPct val="107000"/>
                        </a:lnSpc>
                        <a:spcBef>
                          <a:spcPts val="0"/>
                        </a:spcBef>
                        <a:spcAft>
                          <a:spcPts val="0"/>
                        </a:spcAft>
                      </a:pPr>
                      <a:r>
                        <a:rPr lang="en-US" sz="2000">
                          <a:effectLst/>
                        </a:rPr>
                        <a:t>Allied Health Professional- physiotherapist, occ therapist.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902992807"/>
                  </a:ext>
                </a:extLst>
              </a:tr>
              <a:tr h="268871">
                <a:tc>
                  <a:txBody>
                    <a:bodyPr/>
                    <a:lstStyle/>
                    <a:p>
                      <a:pPr marL="0" marR="0">
                        <a:lnSpc>
                          <a:spcPct val="107000"/>
                        </a:lnSpc>
                        <a:spcBef>
                          <a:spcPts val="0"/>
                        </a:spcBef>
                        <a:spcAft>
                          <a:spcPts val="0"/>
                        </a:spcAft>
                      </a:pPr>
                      <a:r>
                        <a:rPr lang="en-US" sz="2000">
                          <a:effectLst/>
                        </a:rPr>
                        <a:t>Community Leader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2777731566"/>
                  </a:ext>
                </a:extLst>
              </a:tr>
            </a:tbl>
          </a:graphicData>
        </a:graphic>
      </p:graphicFrame>
      <p:sp>
        <p:nvSpPr>
          <p:cNvPr id="5" name="Title 4">
            <a:extLst>
              <a:ext uri="{FF2B5EF4-FFF2-40B4-BE49-F238E27FC236}">
                <a16:creationId xmlns:a16="http://schemas.microsoft.com/office/drawing/2014/main" xmlns="" id="{01E8E9AE-8853-4475-93FF-EC157B2B8453}"/>
              </a:ext>
            </a:extLst>
          </p:cNvPr>
          <p:cNvSpPr>
            <a:spLocks noGrp="1"/>
          </p:cNvSpPr>
          <p:nvPr>
            <p:ph type="title"/>
          </p:nvPr>
        </p:nvSpPr>
        <p:spPr>
          <a:xfrm>
            <a:off x="251520" y="850492"/>
            <a:ext cx="8229600" cy="857250"/>
          </a:xfrm>
        </p:spPr>
        <p:txBody>
          <a:bodyPr/>
          <a:lstStyle/>
          <a:p>
            <a:r>
              <a:rPr lang="en-US" b="1" dirty="0">
                <a:solidFill>
                  <a:schemeClr val="accent5">
                    <a:lumMod val="50000"/>
                  </a:schemeClr>
                </a:solidFill>
              </a:rPr>
              <a:t>Suggested sample for final study</a:t>
            </a:r>
          </a:p>
        </p:txBody>
      </p:sp>
      <p:pic>
        <p:nvPicPr>
          <p:cNvPr id="7" name="Picture 6">
            <a:extLst>
              <a:ext uri="{FF2B5EF4-FFF2-40B4-BE49-F238E27FC236}">
                <a16:creationId xmlns:a16="http://schemas.microsoft.com/office/drawing/2014/main" xmlns="" id="{5044CF0F-EB9D-4AA3-B820-D0EF7BDE8544}"/>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7668344" y="1144494"/>
            <a:ext cx="955178" cy="477589"/>
          </a:xfrm>
          <a:prstGeom prst="rect">
            <a:avLst/>
          </a:prstGeom>
        </p:spPr>
      </p:pic>
    </p:spTree>
    <p:extLst>
      <p:ext uri="{BB962C8B-B14F-4D97-AF65-F5344CB8AC3E}">
        <p14:creationId xmlns:p14="http://schemas.microsoft.com/office/powerpoint/2010/main" val="2763566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68313" y="2132856"/>
            <a:ext cx="8229600" cy="4320480"/>
          </a:xfrm>
        </p:spPr>
        <p:txBody>
          <a:bodyPr/>
          <a:lstStyle/>
          <a:p>
            <a:pPr lvl="0"/>
            <a:r>
              <a:rPr lang="en-GB" dirty="0">
                <a:solidFill>
                  <a:srgbClr val="000000"/>
                </a:solidFill>
              </a:rPr>
              <a:t>Purpose</a:t>
            </a:r>
          </a:p>
          <a:p>
            <a:pPr lvl="1"/>
            <a:r>
              <a:rPr lang="en-GB" sz="2000" dirty="0">
                <a:solidFill>
                  <a:srgbClr val="000000"/>
                </a:solidFill>
              </a:rPr>
              <a:t>Test the Topic Guide for clarity &amp; relevance</a:t>
            </a:r>
          </a:p>
          <a:p>
            <a:pPr lvl="1"/>
            <a:r>
              <a:rPr lang="en-GB" sz="2000" dirty="0">
                <a:solidFill>
                  <a:srgbClr val="000000"/>
                </a:solidFill>
              </a:rPr>
              <a:t>Test the feasibility &amp; acceptability of the interview process</a:t>
            </a:r>
          </a:p>
          <a:p>
            <a:pPr lvl="1"/>
            <a:r>
              <a:rPr lang="en-GB" sz="2000" dirty="0">
                <a:solidFill>
                  <a:srgbClr val="000000"/>
                </a:solidFill>
              </a:rPr>
              <a:t>Assess the elicited data in relation to the study research Qs</a:t>
            </a:r>
          </a:p>
          <a:p>
            <a:pPr lvl="1"/>
            <a:r>
              <a:rPr lang="en-GB" sz="2000" dirty="0">
                <a:solidFill>
                  <a:srgbClr val="000000"/>
                </a:solidFill>
              </a:rPr>
              <a:t>Identify modifications to the Topic Guide &amp;/or sampling </a:t>
            </a:r>
            <a:r>
              <a:rPr lang="en-GB" sz="2000" dirty="0" smtClean="0">
                <a:solidFill>
                  <a:srgbClr val="000000"/>
                </a:solidFill>
              </a:rPr>
              <a:t>frame</a:t>
            </a:r>
          </a:p>
          <a:p>
            <a:pPr marL="457200" lvl="1" indent="0">
              <a:buNone/>
            </a:pPr>
            <a:endParaRPr lang="en-GB" sz="2000" dirty="0">
              <a:solidFill>
                <a:srgbClr val="000000"/>
              </a:solidFill>
            </a:endParaRPr>
          </a:p>
          <a:p>
            <a:r>
              <a:rPr lang="en-GB" smtClean="0"/>
              <a:t>Five audio-recorded &amp; transcribed interviews</a:t>
            </a:r>
          </a:p>
          <a:p>
            <a:pPr lvl="1"/>
            <a:r>
              <a:rPr lang="en-GB" sz="2000" smtClean="0"/>
              <a:t>Physiotherapist</a:t>
            </a:r>
          </a:p>
          <a:p>
            <a:pPr lvl="1"/>
            <a:r>
              <a:rPr lang="en-GB" sz="2000" smtClean="0"/>
              <a:t>Hospital nurse (private sector)</a:t>
            </a:r>
          </a:p>
          <a:p>
            <a:pPr lvl="1"/>
            <a:r>
              <a:rPr lang="en-GB" sz="2000" smtClean="0"/>
              <a:t>General Practitioner (GP)</a:t>
            </a:r>
          </a:p>
          <a:p>
            <a:pPr lvl="1"/>
            <a:r>
              <a:rPr lang="en-GB" sz="2000" smtClean="0"/>
              <a:t>Consultant Geriatrician (x2)</a:t>
            </a:r>
            <a:endParaRPr lang="en-GB" sz="2000" dirty="0" smtClean="0"/>
          </a:p>
        </p:txBody>
      </p:sp>
      <p:sp>
        <p:nvSpPr>
          <p:cNvPr id="3" name="Text Placeholder 2"/>
          <p:cNvSpPr>
            <a:spLocks noGrp="1"/>
          </p:cNvSpPr>
          <p:nvPr>
            <p:ph type="body" sz="quarter" idx="10"/>
          </p:nvPr>
        </p:nvSpPr>
        <p:spPr/>
        <p:txBody>
          <a:bodyPr/>
          <a:lstStyle/>
          <a:p>
            <a:r>
              <a:rPr lang="en-GB" dirty="0" smtClean="0"/>
              <a:t>Malaysia pilot </a:t>
            </a:r>
            <a:r>
              <a:rPr lang="en-GB" dirty="0" smtClean="0"/>
              <a:t>study findings</a:t>
            </a:r>
            <a:endParaRPr lang="en-GB" dirty="0"/>
          </a:p>
        </p:txBody>
      </p:sp>
    </p:spTree>
    <p:extLst>
      <p:ext uri="{BB962C8B-B14F-4D97-AF65-F5344CB8AC3E}">
        <p14:creationId xmlns:p14="http://schemas.microsoft.com/office/powerpoint/2010/main" val="29380112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GB" sz="2200" dirty="0" smtClean="0">
                <a:solidFill>
                  <a:srgbClr val="000000"/>
                </a:solidFill>
              </a:rPr>
              <a:t>The </a:t>
            </a:r>
            <a:r>
              <a:rPr lang="en-GB" sz="2200" dirty="0">
                <a:solidFill>
                  <a:srgbClr val="000000"/>
                </a:solidFill>
              </a:rPr>
              <a:t>interview </a:t>
            </a:r>
            <a:r>
              <a:rPr lang="en-GB" sz="2200" dirty="0" smtClean="0">
                <a:solidFill>
                  <a:srgbClr val="000000"/>
                </a:solidFill>
              </a:rPr>
              <a:t>process was feasible </a:t>
            </a:r>
            <a:r>
              <a:rPr lang="en-GB" sz="2200" dirty="0">
                <a:solidFill>
                  <a:srgbClr val="000000"/>
                </a:solidFill>
              </a:rPr>
              <a:t>&amp; </a:t>
            </a:r>
            <a:r>
              <a:rPr lang="en-GB" sz="2200" dirty="0" smtClean="0">
                <a:solidFill>
                  <a:srgbClr val="000000"/>
                </a:solidFill>
              </a:rPr>
              <a:t>acceptable to the participating Formal Care Providers</a:t>
            </a:r>
          </a:p>
          <a:p>
            <a:r>
              <a:rPr lang="en-GB" sz="2200" dirty="0" smtClean="0">
                <a:solidFill>
                  <a:srgbClr val="000000"/>
                </a:solidFill>
              </a:rPr>
              <a:t>Took 30 - 45minutes to complete</a:t>
            </a:r>
          </a:p>
          <a:p>
            <a:r>
              <a:rPr lang="en-GB" sz="2200" dirty="0" smtClean="0">
                <a:solidFill>
                  <a:srgbClr val="000000"/>
                </a:solidFill>
                <a:ea typeface="+mn-ea"/>
                <a:cs typeface="+mn-cs"/>
              </a:rPr>
              <a:t>Identified several </a:t>
            </a:r>
            <a:r>
              <a:rPr lang="en-GB" sz="2200" dirty="0">
                <a:solidFill>
                  <a:srgbClr val="000000"/>
                </a:solidFill>
                <a:ea typeface="+mn-ea"/>
                <a:cs typeface="+mn-cs"/>
              </a:rPr>
              <a:t>modifications to the Topic </a:t>
            </a:r>
            <a:r>
              <a:rPr lang="en-GB" sz="2200" dirty="0" smtClean="0">
                <a:solidFill>
                  <a:srgbClr val="000000"/>
                </a:solidFill>
                <a:ea typeface="+mn-ea"/>
                <a:cs typeface="+mn-cs"/>
              </a:rPr>
              <a:t>Guide:  </a:t>
            </a:r>
          </a:p>
          <a:p>
            <a:pPr lvl="1"/>
            <a:r>
              <a:rPr lang="en-GB" sz="2000" dirty="0" smtClean="0"/>
              <a:t>elements that were repetitive</a:t>
            </a:r>
          </a:p>
          <a:p>
            <a:pPr lvl="1"/>
            <a:r>
              <a:rPr lang="en-GB" sz="2000" dirty="0" smtClean="0"/>
              <a:t>questions/areas that would reach early saturation</a:t>
            </a:r>
          </a:p>
          <a:p>
            <a:pPr lvl="1"/>
            <a:r>
              <a:rPr lang="en-GB" sz="2000" dirty="0" smtClean="0"/>
              <a:t>question wording needed to be more open ended</a:t>
            </a:r>
          </a:p>
          <a:p>
            <a:pPr lvl="1"/>
            <a:r>
              <a:rPr lang="en-GB" sz="2000" dirty="0" smtClean="0"/>
              <a:t>suggested a more coherent structure to data elicitation in relation to the study research Qs</a:t>
            </a:r>
          </a:p>
          <a:p>
            <a:pPr lvl="1"/>
            <a:r>
              <a:rPr lang="en-GB" sz="2000" dirty="0" smtClean="0"/>
              <a:t>Suggested reconsideration of the proposed sampling frame</a:t>
            </a:r>
          </a:p>
        </p:txBody>
      </p:sp>
      <p:sp>
        <p:nvSpPr>
          <p:cNvPr id="3" name="Text Placeholder 2"/>
          <p:cNvSpPr>
            <a:spLocks noGrp="1"/>
          </p:cNvSpPr>
          <p:nvPr>
            <p:ph type="body" sz="quarter" idx="10"/>
          </p:nvPr>
        </p:nvSpPr>
        <p:spPr/>
        <p:txBody>
          <a:bodyPr/>
          <a:lstStyle/>
          <a:p>
            <a:r>
              <a:rPr lang="en-GB" dirty="0" smtClean="0"/>
              <a:t>Malaysia pilot findings</a:t>
            </a:r>
            <a:endParaRPr lang="en-GB" dirty="0"/>
          </a:p>
        </p:txBody>
      </p:sp>
    </p:spTree>
    <p:extLst>
      <p:ext uri="{BB962C8B-B14F-4D97-AF65-F5344CB8AC3E}">
        <p14:creationId xmlns:p14="http://schemas.microsoft.com/office/powerpoint/2010/main" val="6127342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32732" y="2135451"/>
            <a:ext cx="8229600" cy="4533909"/>
          </a:xfrm>
        </p:spPr>
        <p:txBody>
          <a:bodyPr/>
          <a:lstStyle/>
          <a:p>
            <a:r>
              <a:rPr lang="en-GB" dirty="0" smtClean="0"/>
              <a:t>Explore participants’ perspectives on:</a:t>
            </a:r>
          </a:p>
          <a:p>
            <a:pPr lvl="1"/>
            <a:r>
              <a:rPr lang="en-GB" sz="2400" strike="sngStrike" dirty="0" smtClean="0">
                <a:solidFill>
                  <a:schemeClr val="tx1">
                    <a:lumMod val="50000"/>
                    <a:lumOff val="50000"/>
                  </a:schemeClr>
                </a:solidFill>
              </a:rPr>
              <a:t>The current healthcare system in the country</a:t>
            </a:r>
          </a:p>
          <a:p>
            <a:pPr lvl="1"/>
            <a:r>
              <a:rPr lang="en-GB" sz="2400" dirty="0">
                <a:solidFill>
                  <a:srgbClr val="000000"/>
                </a:solidFill>
              </a:rPr>
              <a:t>The dementia care pathway in the country</a:t>
            </a:r>
          </a:p>
          <a:p>
            <a:pPr lvl="2"/>
            <a:r>
              <a:rPr lang="en-GB" strike="sngStrike" dirty="0">
                <a:solidFill>
                  <a:schemeClr val="tx1">
                    <a:lumMod val="50000"/>
                    <a:lumOff val="50000"/>
                  </a:schemeClr>
                </a:solidFill>
              </a:rPr>
              <a:t>General health &amp; dementia symptoms scenarios</a:t>
            </a:r>
          </a:p>
          <a:p>
            <a:pPr lvl="1"/>
            <a:r>
              <a:rPr lang="en-GB" sz="2400" dirty="0" smtClean="0"/>
              <a:t>Factors influencing or affecting care received by people living with dementia in the country</a:t>
            </a:r>
          </a:p>
          <a:p>
            <a:pPr lvl="1"/>
            <a:r>
              <a:rPr lang="en-GB" sz="2400" dirty="0" smtClean="0">
                <a:solidFill>
                  <a:srgbClr val="FF0000"/>
                </a:solidFill>
              </a:rPr>
              <a:t>‘Task shifting’ as a possible care model</a:t>
            </a:r>
          </a:p>
          <a:p>
            <a:pPr lvl="1"/>
            <a:r>
              <a:rPr lang="en-GB" sz="2400" dirty="0"/>
              <a:t>Availability &amp; relevance of dementia training </a:t>
            </a:r>
            <a:endParaRPr lang="en-GB" sz="2400" dirty="0" smtClean="0">
              <a:solidFill>
                <a:srgbClr val="FF0000"/>
              </a:solidFill>
            </a:endParaRPr>
          </a:p>
          <a:p>
            <a:pPr lvl="1"/>
            <a:r>
              <a:rPr lang="en-GB" sz="2400" dirty="0" smtClean="0"/>
              <a:t>Priority areas to improve the situation for people living with dementia in the country</a:t>
            </a:r>
            <a:endParaRPr lang="en-GB" sz="2400" dirty="0"/>
          </a:p>
        </p:txBody>
      </p:sp>
      <p:sp>
        <p:nvSpPr>
          <p:cNvPr id="3" name="Text Placeholder 2"/>
          <p:cNvSpPr>
            <a:spLocks noGrp="1"/>
          </p:cNvSpPr>
          <p:nvPr>
            <p:ph type="body" sz="quarter" idx="10"/>
          </p:nvPr>
        </p:nvSpPr>
        <p:spPr/>
        <p:txBody>
          <a:bodyPr/>
          <a:lstStyle/>
          <a:p>
            <a:r>
              <a:rPr lang="en-GB" dirty="0" smtClean="0"/>
              <a:t>Topic Guide amendments	</a:t>
            </a:r>
            <a:endParaRPr lang="en-GB" dirty="0"/>
          </a:p>
        </p:txBody>
      </p:sp>
    </p:spTree>
    <p:extLst>
      <p:ext uri="{BB962C8B-B14F-4D97-AF65-F5344CB8AC3E}">
        <p14:creationId xmlns:p14="http://schemas.microsoft.com/office/powerpoint/2010/main" val="6749761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3568" y="2809700"/>
            <a:ext cx="4474840" cy="1800199"/>
          </a:xfrm>
        </p:spPr>
        <p:txBody>
          <a:bodyPr/>
          <a:lstStyle/>
          <a:p>
            <a:r>
              <a:rPr lang="en-GB" sz="1800" dirty="0" smtClean="0"/>
              <a:t>Healthcare </a:t>
            </a:r>
            <a:r>
              <a:rPr lang="en-GB" sz="1800" dirty="0" smtClean="0"/>
              <a:t>professionals</a:t>
            </a:r>
          </a:p>
          <a:p>
            <a:r>
              <a:rPr lang="en-GB" sz="1800" dirty="0" smtClean="0"/>
              <a:t>Policy makers &amp; commissioners</a:t>
            </a:r>
          </a:p>
          <a:p>
            <a:r>
              <a:rPr lang="en-GB" sz="1800" dirty="0" smtClean="0"/>
              <a:t>Local government health officials</a:t>
            </a:r>
          </a:p>
          <a:p>
            <a:r>
              <a:rPr lang="en-GB" sz="1800" dirty="0" smtClean="0"/>
              <a:t>Hospital/clinic managers </a:t>
            </a:r>
          </a:p>
        </p:txBody>
      </p:sp>
      <p:sp>
        <p:nvSpPr>
          <p:cNvPr id="3" name="Text Placeholder 2"/>
          <p:cNvSpPr>
            <a:spLocks noGrp="1"/>
          </p:cNvSpPr>
          <p:nvPr>
            <p:ph type="body" sz="quarter" idx="10"/>
          </p:nvPr>
        </p:nvSpPr>
        <p:spPr/>
        <p:txBody>
          <a:bodyPr/>
          <a:lstStyle/>
          <a:p>
            <a:r>
              <a:rPr lang="en-GB" sz="3600" dirty="0" smtClean="0"/>
              <a:t>Sample: </a:t>
            </a:r>
            <a:r>
              <a:rPr lang="en-GB" sz="3600" dirty="0" smtClean="0"/>
              <a:t>2 </a:t>
            </a:r>
            <a:r>
              <a:rPr lang="en-GB" sz="3600" dirty="0" smtClean="0"/>
              <a:t>Groups of respondents</a:t>
            </a:r>
            <a:endParaRPr lang="en-GB" sz="3600" dirty="0"/>
          </a:p>
        </p:txBody>
      </p:sp>
      <p:sp>
        <p:nvSpPr>
          <p:cNvPr id="4" name="Text Placeholder 1"/>
          <p:cNvSpPr txBox="1">
            <a:spLocks/>
          </p:cNvSpPr>
          <p:nvPr/>
        </p:nvSpPr>
        <p:spPr bwMode="auto">
          <a:xfrm>
            <a:off x="4139952" y="2852936"/>
            <a:ext cx="4319712"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6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lvl="1">
              <a:buFont typeface="Arial" panose="020B0604020202020204" pitchFamily="34" charset="0"/>
              <a:buChar char="•"/>
            </a:pPr>
            <a:r>
              <a:rPr lang="en-GB" sz="1800" dirty="0" smtClean="0"/>
              <a:t>Traditional </a:t>
            </a:r>
            <a:r>
              <a:rPr lang="en-GB" sz="1800" dirty="0"/>
              <a:t>medicine practitioners</a:t>
            </a:r>
          </a:p>
          <a:p>
            <a:pPr lvl="1">
              <a:buFont typeface="Arial" panose="020B0604020202020204" pitchFamily="34" charset="0"/>
              <a:buChar char="•"/>
            </a:pPr>
            <a:r>
              <a:rPr lang="en-GB" sz="1800" dirty="0"/>
              <a:t>Faith healers/ </a:t>
            </a:r>
            <a:r>
              <a:rPr lang="en-GB" sz="1800" dirty="0" smtClean="0"/>
              <a:t>Shamans</a:t>
            </a:r>
          </a:p>
          <a:p>
            <a:pPr lvl="1">
              <a:buFont typeface="Arial" panose="020B0604020202020204" pitchFamily="34" charset="0"/>
              <a:buChar char="•"/>
            </a:pPr>
            <a:r>
              <a:rPr lang="en-GB" sz="1800" dirty="0" smtClean="0"/>
              <a:t>Community </a:t>
            </a:r>
            <a:r>
              <a:rPr lang="en-GB" sz="1800" dirty="0" smtClean="0"/>
              <a:t>leaders</a:t>
            </a:r>
          </a:p>
          <a:p>
            <a:pPr lvl="1">
              <a:buFont typeface="Arial" panose="020B0604020202020204" pitchFamily="34" charset="0"/>
              <a:buChar char="•"/>
            </a:pPr>
            <a:r>
              <a:rPr lang="en-GB" sz="1800" dirty="0" smtClean="0"/>
              <a:t>NGOs</a:t>
            </a:r>
            <a:endParaRPr lang="en-GB" sz="1800" dirty="0"/>
          </a:p>
        </p:txBody>
      </p:sp>
      <p:sp>
        <p:nvSpPr>
          <p:cNvPr id="5" name="Text Placeholder 1"/>
          <p:cNvSpPr txBox="1">
            <a:spLocks/>
          </p:cNvSpPr>
          <p:nvPr/>
        </p:nvSpPr>
        <p:spPr bwMode="auto">
          <a:xfrm>
            <a:off x="2195736" y="4725144"/>
            <a:ext cx="5258969" cy="1368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6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spcAft>
                <a:spcPts val="600"/>
              </a:spcAft>
              <a:buNone/>
            </a:pPr>
            <a:r>
              <a:rPr lang="en-GB" sz="2400" b="1" kern="0" dirty="0" smtClean="0">
                <a:solidFill>
                  <a:schemeClr val="accent1">
                    <a:lumMod val="50000"/>
                  </a:schemeClr>
                </a:solidFill>
              </a:rPr>
              <a:t>‘</a:t>
            </a:r>
            <a:r>
              <a:rPr lang="en-GB" sz="2400" b="1" dirty="0">
                <a:solidFill>
                  <a:schemeClr val="accent1">
                    <a:lumMod val="50000"/>
                  </a:schemeClr>
                </a:solidFill>
              </a:rPr>
              <a:t>Users of care </a:t>
            </a:r>
            <a:r>
              <a:rPr lang="en-GB" sz="2400" b="1" dirty="0" smtClean="0">
                <a:solidFill>
                  <a:schemeClr val="accent1">
                    <a:lumMod val="50000"/>
                  </a:schemeClr>
                </a:solidFill>
              </a:rPr>
              <a:t>&amp; </a:t>
            </a:r>
            <a:r>
              <a:rPr lang="en-GB" sz="2400" b="1" dirty="0">
                <a:solidFill>
                  <a:schemeClr val="accent1">
                    <a:lumMod val="50000"/>
                  </a:schemeClr>
                </a:solidFill>
              </a:rPr>
              <a:t>support </a:t>
            </a:r>
            <a:r>
              <a:rPr lang="en-GB" sz="2400" b="1" dirty="0" smtClean="0">
                <a:solidFill>
                  <a:schemeClr val="accent1">
                    <a:lumMod val="50000"/>
                  </a:schemeClr>
                </a:solidFill>
              </a:rPr>
              <a:t>services’ </a:t>
            </a:r>
          </a:p>
          <a:p>
            <a:pPr marL="363538" indent="-260350"/>
            <a:r>
              <a:rPr lang="en-GB" sz="1800" dirty="0" smtClean="0"/>
              <a:t>Unpaid family and </a:t>
            </a:r>
            <a:r>
              <a:rPr lang="en-GB" sz="1800" dirty="0"/>
              <a:t>friend </a:t>
            </a:r>
            <a:r>
              <a:rPr lang="en-GB" sz="1800" dirty="0" smtClean="0"/>
              <a:t>carers</a:t>
            </a:r>
          </a:p>
          <a:p>
            <a:pPr marL="363538" indent="-260350"/>
            <a:r>
              <a:rPr lang="en-GB" sz="1800" dirty="0" smtClean="0"/>
              <a:t>People </a:t>
            </a:r>
            <a:r>
              <a:rPr lang="en-GB" sz="1800" dirty="0"/>
              <a:t>with early-stage </a:t>
            </a:r>
            <a:r>
              <a:rPr lang="en-GB" sz="1800" dirty="0" smtClean="0"/>
              <a:t>dementia </a:t>
            </a:r>
            <a:endParaRPr lang="en-GB" sz="1800" dirty="0"/>
          </a:p>
        </p:txBody>
      </p:sp>
      <p:sp>
        <p:nvSpPr>
          <p:cNvPr id="6" name="TextBox 5"/>
          <p:cNvSpPr txBox="1"/>
          <p:nvPr/>
        </p:nvSpPr>
        <p:spPr>
          <a:xfrm>
            <a:off x="714228" y="2290503"/>
            <a:ext cx="7632848" cy="461665"/>
          </a:xfrm>
          <a:prstGeom prst="rect">
            <a:avLst/>
          </a:prstGeom>
          <a:noFill/>
        </p:spPr>
        <p:txBody>
          <a:bodyPr wrap="square" rtlCol="0">
            <a:spAutoFit/>
          </a:bodyPr>
          <a:lstStyle/>
          <a:p>
            <a:pPr lvl="0" algn="ctr">
              <a:spcBef>
                <a:spcPct val="20000"/>
              </a:spcBef>
            </a:pPr>
            <a:r>
              <a:rPr lang="en-GB" sz="2400" b="1" kern="0" dirty="0">
                <a:solidFill>
                  <a:srgbClr val="BBE0E3">
                    <a:lumMod val="50000"/>
                  </a:srgbClr>
                </a:solidFill>
                <a:latin typeface="Arial"/>
                <a:cs typeface="+mn-cs"/>
              </a:rPr>
              <a:t>‘Care Providers &amp; Facilitators’</a:t>
            </a:r>
          </a:p>
        </p:txBody>
      </p:sp>
      <p:grpSp>
        <p:nvGrpSpPr>
          <p:cNvPr id="7" name="Group 6"/>
          <p:cNvGrpSpPr/>
          <p:nvPr/>
        </p:nvGrpSpPr>
        <p:grpSpPr>
          <a:xfrm>
            <a:off x="3707904" y="4779422"/>
            <a:ext cx="2016224" cy="1317354"/>
            <a:chOff x="5436096" y="2636912"/>
            <a:chExt cx="2808312" cy="2318396"/>
          </a:xfrm>
        </p:grpSpPr>
        <p:cxnSp>
          <p:nvCxnSpPr>
            <p:cNvPr id="8" name="Straight Connector 7"/>
            <p:cNvCxnSpPr/>
            <p:nvPr/>
          </p:nvCxnSpPr>
          <p:spPr>
            <a:xfrm>
              <a:off x="5436096" y="2795068"/>
              <a:ext cx="2736304" cy="216024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5580112" y="2636912"/>
              <a:ext cx="2664296" cy="231839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rot="20921505">
            <a:off x="4068320" y="2327806"/>
            <a:ext cx="2180177" cy="1937145"/>
            <a:chOff x="5868144" y="2636912"/>
            <a:chExt cx="1728192" cy="1728192"/>
          </a:xfrm>
        </p:grpSpPr>
        <p:cxnSp>
          <p:nvCxnSpPr>
            <p:cNvPr id="11" name="Straight Connector 10"/>
            <p:cNvCxnSpPr/>
            <p:nvPr/>
          </p:nvCxnSpPr>
          <p:spPr>
            <a:xfrm flipV="1">
              <a:off x="6084168" y="2636912"/>
              <a:ext cx="1512168" cy="1728192"/>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868144" y="3573016"/>
              <a:ext cx="216024" cy="7920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759410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2348881"/>
            <a:ext cx="4474840" cy="2160240"/>
          </a:xfrm>
        </p:spPr>
        <p:txBody>
          <a:bodyPr/>
          <a:lstStyle/>
          <a:p>
            <a:pPr marL="0" indent="0">
              <a:buNone/>
            </a:pPr>
            <a:r>
              <a:rPr lang="en-GB" sz="2400" dirty="0" smtClean="0">
                <a:solidFill>
                  <a:schemeClr val="accent1">
                    <a:lumMod val="50000"/>
                  </a:schemeClr>
                </a:solidFill>
              </a:rPr>
              <a:t>‘Formal Care Providers’</a:t>
            </a:r>
          </a:p>
          <a:p>
            <a:r>
              <a:rPr lang="en-GB" sz="1800" dirty="0" smtClean="0"/>
              <a:t>Healthcare professionals</a:t>
            </a:r>
          </a:p>
          <a:p>
            <a:r>
              <a:rPr lang="en-GB" sz="1800" dirty="0" smtClean="0"/>
              <a:t>Policy makers &amp; commissioners</a:t>
            </a:r>
          </a:p>
          <a:p>
            <a:r>
              <a:rPr lang="en-GB" sz="1800" dirty="0" smtClean="0"/>
              <a:t>Local government health officials</a:t>
            </a:r>
          </a:p>
          <a:p>
            <a:r>
              <a:rPr lang="en-GB" sz="1800" dirty="0" smtClean="0"/>
              <a:t>Hospital/clinic managers/MOs </a:t>
            </a:r>
          </a:p>
          <a:p>
            <a:r>
              <a:rPr lang="en-GB" sz="1800" dirty="0" smtClean="0"/>
              <a:t>Heads of community </a:t>
            </a:r>
            <a:r>
              <a:rPr lang="en-GB" sz="2000" dirty="0" smtClean="0"/>
              <a:t>services</a:t>
            </a:r>
            <a:endParaRPr lang="en-GB" sz="2000" dirty="0"/>
          </a:p>
        </p:txBody>
      </p:sp>
      <p:sp>
        <p:nvSpPr>
          <p:cNvPr id="3" name="Text Placeholder 2"/>
          <p:cNvSpPr>
            <a:spLocks noGrp="1"/>
          </p:cNvSpPr>
          <p:nvPr>
            <p:ph type="body" sz="quarter" idx="10"/>
          </p:nvPr>
        </p:nvSpPr>
        <p:spPr/>
        <p:txBody>
          <a:bodyPr/>
          <a:lstStyle/>
          <a:p>
            <a:r>
              <a:rPr lang="en-GB" sz="3600" dirty="0" smtClean="0"/>
              <a:t>Sample: 3 Groups of respondents</a:t>
            </a:r>
            <a:endParaRPr lang="en-GB" sz="3600" dirty="0"/>
          </a:p>
        </p:txBody>
      </p:sp>
      <p:sp>
        <p:nvSpPr>
          <p:cNvPr id="4" name="Text Placeholder 1"/>
          <p:cNvSpPr txBox="1">
            <a:spLocks/>
          </p:cNvSpPr>
          <p:nvPr/>
        </p:nvSpPr>
        <p:spPr bwMode="auto">
          <a:xfrm>
            <a:off x="4571891" y="2795068"/>
            <a:ext cx="4319712"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6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GB" sz="2400" kern="0" dirty="0" smtClean="0">
                <a:solidFill>
                  <a:schemeClr val="accent1">
                    <a:lumMod val="50000"/>
                  </a:schemeClr>
                </a:solidFill>
              </a:rPr>
              <a:t>‘Informal Care Providers’</a:t>
            </a:r>
          </a:p>
          <a:p>
            <a:pPr lvl="1">
              <a:buFont typeface="Arial" panose="020B0604020202020204" pitchFamily="34" charset="0"/>
              <a:buChar char="•"/>
            </a:pPr>
            <a:r>
              <a:rPr lang="en-GB" sz="1800" dirty="0"/>
              <a:t>Traditional medicine practitioners</a:t>
            </a:r>
          </a:p>
          <a:p>
            <a:pPr lvl="1">
              <a:buFont typeface="Arial" panose="020B0604020202020204" pitchFamily="34" charset="0"/>
              <a:buChar char="•"/>
            </a:pPr>
            <a:r>
              <a:rPr lang="en-GB" sz="1800" dirty="0"/>
              <a:t>Faith healers/ Shamans</a:t>
            </a:r>
          </a:p>
          <a:p>
            <a:pPr lvl="1">
              <a:buFont typeface="Arial" panose="020B0604020202020204" pitchFamily="34" charset="0"/>
              <a:buChar char="•"/>
            </a:pPr>
            <a:r>
              <a:rPr lang="en-GB" sz="1800" dirty="0"/>
              <a:t>Community </a:t>
            </a:r>
            <a:r>
              <a:rPr lang="en-GB" sz="1800" dirty="0" smtClean="0"/>
              <a:t>leaders</a:t>
            </a:r>
          </a:p>
          <a:p>
            <a:pPr lvl="1">
              <a:buFont typeface="Arial" panose="020B0604020202020204" pitchFamily="34" charset="0"/>
              <a:buChar char="•"/>
            </a:pPr>
            <a:r>
              <a:rPr lang="en-GB" sz="1800" dirty="0" smtClean="0"/>
              <a:t>NGOs</a:t>
            </a:r>
            <a:endParaRPr lang="en-GB" sz="1800" dirty="0"/>
          </a:p>
        </p:txBody>
      </p:sp>
      <p:sp>
        <p:nvSpPr>
          <p:cNvPr id="5" name="Text Placeholder 1"/>
          <p:cNvSpPr txBox="1">
            <a:spLocks/>
          </p:cNvSpPr>
          <p:nvPr/>
        </p:nvSpPr>
        <p:spPr bwMode="auto">
          <a:xfrm>
            <a:off x="1858924" y="5013176"/>
            <a:ext cx="4901314" cy="1368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6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None/>
            </a:pPr>
            <a:r>
              <a:rPr lang="en-GB" sz="2400" kern="0" dirty="0" smtClean="0">
                <a:solidFill>
                  <a:schemeClr val="accent1">
                    <a:lumMod val="50000"/>
                  </a:schemeClr>
                </a:solidFill>
              </a:rPr>
              <a:t>‘</a:t>
            </a:r>
            <a:r>
              <a:rPr lang="en-GB" sz="2400" dirty="0">
                <a:solidFill>
                  <a:schemeClr val="accent1">
                    <a:lumMod val="50000"/>
                  </a:schemeClr>
                </a:solidFill>
              </a:rPr>
              <a:t>Users of care </a:t>
            </a:r>
            <a:r>
              <a:rPr lang="en-GB" sz="2400" dirty="0" smtClean="0">
                <a:solidFill>
                  <a:schemeClr val="accent1">
                    <a:lumMod val="50000"/>
                  </a:schemeClr>
                </a:solidFill>
              </a:rPr>
              <a:t>&amp; </a:t>
            </a:r>
            <a:r>
              <a:rPr lang="en-GB" sz="2400" dirty="0">
                <a:solidFill>
                  <a:schemeClr val="accent1">
                    <a:lumMod val="50000"/>
                  </a:schemeClr>
                </a:solidFill>
              </a:rPr>
              <a:t>support </a:t>
            </a:r>
            <a:r>
              <a:rPr lang="en-GB" sz="2400" dirty="0" smtClean="0">
                <a:solidFill>
                  <a:schemeClr val="accent1">
                    <a:lumMod val="50000"/>
                  </a:schemeClr>
                </a:solidFill>
              </a:rPr>
              <a:t>services’ </a:t>
            </a:r>
          </a:p>
          <a:p>
            <a:pPr marL="363538" indent="-260350"/>
            <a:r>
              <a:rPr lang="en-GB" sz="1800" dirty="0" smtClean="0"/>
              <a:t>Unpaid </a:t>
            </a:r>
            <a:r>
              <a:rPr lang="en-GB" sz="1800" dirty="0"/>
              <a:t>family and friend </a:t>
            </a:r>
            <a:r>
              <a:rPr lang="en-GB" sz="1800" dirty="0" smtClean="0"/>
              <a:t>carers</a:t>
            </a:r>
          </a:p>
          <a:p>
            <a:pPr marL="363538" indent="-260350"/>
            <a:r>
              <a:rPr lang="en-GB" sz="1800" dirty="0" smtClean="0"/>
              <a:t>People </a:t>
            </a:r>
            <a:r>
              <a:rPr lang="en-GB" sz="1800" dirty="0"/>
              <a:t>with early-stage </a:t>
            </a:r>
            <a:r>
              <a:rPr lang="en-GB" sz="1800" dirty="0" smtClean="0"/>
              <a:t>dementia </a:t>
            </a:r>
            <a:endParaRPr lang="en-GB" sz="1800" dirty="0"/>
          </a:p>
        </p:txBody>
      </p:sp>
      <p:grpSp>
        <p:nvGrpSpPr>
          <p:cNvPr id="11" name="Group 10"/>
          <p:cNvGrpSpPr/>
          <p:nvPr/>
        </p:nvGrpSpPr>
        <p:grpSpPr>
          <a:xfrm>
            <a:off x="3059832" y="5009174"/>
            <a:ext cx="2016224" cy="1317354"/>
            <a:chOff x="5436096" y="2636912"/>
            <a:chExt cx="2808312" cy="2318396"/>
          </a:xfrm>
        </p:grpSpPr>
        <p:cxnSp>
          <p:nvCxnSpPr>
            <p:cNvPr id="12" name="Straight Connector 11"/>
            <p:cNvCxnSpPr/>
            <p:nvPr/>
          </p:nvCxnSpPr>
          <p:spPr>
            <a:xfrm>
              <a:off x="5436096" y="2795068"/>
              <a:ext cx="2736304" cy="216024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580112" y="2636912"/>
              <a:ext cx="2664296" cy="231839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rot="20921505">
            <a:off x="6108914" y="2558003"/>
            <a:ext cx="2180177" cy="1937145"/>
            <a:chOff x="5868144" y="2636912"/>
            <a:chExt cx="1728192" cy="1728192"/>
          </a:xfrm>
        </p:grpSpPr>
        <p:cxnSp>
          <p:nvCxnSpPr>
            <p:cNvPr id="8" name="Straight Connector 7"/>
            <p:cNvCxnSpPr/>
            <p:nvPr/>
          </p:nvCxnSpPr>
          <p:spPr>
            <a:xfrm flipV="1">
              <a:off x="6084168" y="2636912"/>
              <a:ext cx="1512168" cy="1728192"/>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868144" y="3573016"/>
              <a:ext cx="216024" cy="7920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093680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GB" sz="2200" dirty="0" smtClean="0">
                <a:solidFill>
                  <a:srgbClr val="000000"/>
                </a:solidFill>
              </a:rPr>
              <a:t>The </a:t>
            </a:r>
            <a:r>
              <a:rPr lang="en-GB" sz="2200" dirty="0">
                <a:solidFill>
                  <a:srgbClr val="000000"/>
                </a:solidFill>
              </a:rPr>
              <a:t>interview </a:t>
            </a:r>
            <a:r>
              <a:rPr lang="en-GB" sz="2200" dirty="0" smtClean="0">
                <a:solidFill>
                  <a:srgbClr val="000000"/>
                </a:solidFill>
              </a:rPr>
              <a:t>process was feasible </a:t>
            </a:r>
            <a:r>
              <a:rPr lang="en-GB" sz="2200" dirty="0">
                <a:solidFill>
                  <a:srgbClr val="000000"/>
                </a:solidFill>
              </a:rPr>
              <a:t>&amp; </a:t>
            </a:r>
            <a:r>
              <a:rPr lang="en-GB" sz="2200" dirty="0" smtClean="0">
                <a:solidFill>
                  <a:srgbClr val="000000"/>
                </a:solidFill>
              </a:rPr>
              <a:t>acceptable to the participating Formal Care Providers</a:t>
            </a:r>
          </a:p>
          <a:p>
            <a:r>
              <a:rPr lang="en-GB" sz="2200" dirty="0" smtClean="0">
                <a:solidFill>
                  <a:srgbClr val="000000"/>
                </a:solidFill>
              </a:rPr>
              <a:t>Took 30 - 45minutes to complete</a:t>
            </a:r>
          </a:p>
          <a:p>
            <a:r>
              <a:rPr lang="en-GB" sz="2200" dirty="0" smtClean="0">
                <a:solidFill>
                  <a:srgbClr val="000000"/>
                </a:solidFill>
                <a:ea typeface="+mn-ea"/>
                <a:cs typeface="+mn-cs"/>
              </a:rPr>
              <a:t>Identified several </a:t>
            </a:r>
            <a:r>
              <a:rPr lang="en-GB" sz="2200" dirty="0">
                <a:solidFill>
                  <a:srgbClr val="000000"/>
                </a:solidFill>
                <a:ea typeface="+mn-ea"/>
                <a:cs typeface="+mn-cs"/>
              </a:rPr>
              <a:t>modifications to the Topic </a:t>
            </a:r>
            <a:r>
              <a:rPr lang="en-GB" sz="2200" dirty="0" smtClean="0">
                <a:solidFill>
                  <a:srgbClr val="000000"/>
                </a:solidFill>
                <a:ea typeface="+mn-ea"/>
                <a:cs typeface="+mn-cs"/>
              </a:rPr>
              <a:t>Guide:  </a:t>
            </a:r>
          </a:p>
          <a:p>
            <a:pPr lvl="1"/>
            <a:r>
              <a:rPr lang="en-GB" sz="2000" dirty="0" smtClean="0"/>
              <a:t>elements that were repetitive</a:t>
            </a:r>
          </a:p>
          <a:p>
            <a:pPr lvl="1"/>
            <a:r>
              <a:rPr lang="en-GB" sz="2000" dirty="0" smtClean="0"/>
              <a:t>questions/areas that would reach early saturation</a:t>
            </a:r>
          </a:p>
          <a:p>
            <a:pPr lvl="1"/>
            <a:r>
              <a:rPr lang="en-GB" sz="2000" dirty="0" smtClean="0"/>
              <a:t>question wording needed to be more open ended</a:t>
            </a:r>
          </a:p>
          <a:p>
            <a:pPr lvl="1"/>
            <a:r>
              <a:rPr lang="en-GB" sz="2000" dirty="0" smtClean="0"/>
              <a:t>suggested a more coherent structure to data elicitation in relation to the study research Qs</a:t>
            </a:r>
          </a:p>
          <a:p>
            <a:pPr lvl="1"/>
            <a:r>
              <a:rPr lang="en-GB" sz="2000" dirty="0" smtClean="0"/>
              <a:t>Suggested reconsideration of the proposed sampling frame</a:t>
            </a:r>
          </a:p>
        </p:txBody>
      </p:sp>
      <p:sp>
        <p:nvSpPr>
          <p:cNvPr id="3" name="Text Placeholder 2"/>
          <p:cNvSpPr>
            <a:spLocks noGrp="1"/>
          </p:cNvSpPr>
          <p:nvPr>
            <p:ph type="body" sz="quarter" idx="10"/>
          </p:nvPr>
        </p:nvSpPr>
        <p:spPr/>
        <p:txBody>
          <a:bodyPr/>
          <a:lstStyle/>
          <a:p>
            <a:r>
              <a:rPr lang="en-GB" dirty="0" smtClean="0"/>
              <a:t>Malaysia pilot findings</a:t>
            </a:r>
            <a:endParaRPr lang="en-GB" dirty="0"/>
          </a:p>
        </p:txBody>
      </p:sp>
    </p:spTree>
    <p:extLst>
      <p:ext uri="{BB962C8B-B14F-4D97-AF65-F5344CB8AC3E}">
        <p14:creationId xmlns:p14="http://schemas.microsoft.com/office/powerpoint/2010/main" val="41646405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0" indent="0">
              <a:buNone/>
            </a:pPr>
            <a:r>
              <a:rPr lang="en-GB" sz="3200" b="1" dirty="0" smtClean="0">
                <a:solidFill>
                  <a:schemeClr val="accent5">
                    <a:lumMod val="50000"/>
                  </a:schemeClr>
                </a:solidFill>
              </a:rPr>
              <a:t>Some broad thematic groupings:</a:t>
            </a:r>
          </a:p>
          <a:p>
            <a:r>
              <a:rPr lang="en-GB" sz="3200" dirty="0"/>
              <a:t>Knowledge, beliefs, </a:t>
            </a:r>
            <a:r>
              <a:rPr lang="en-GB" sz="3200" dirty="0" smtClean="0"/>
              <a:t>attitudes</a:t>
            </a:r>
          </a:p>
          <a:p>
            <a:r>
              <a:rPr lang="en-GB" sz="3200" dirty="0" smtClean="0"/>
              <a:t>Health seeking patterns</a:t>
            </a:r>
          </a:p>
          <a:p>
            <a:r>
              <a:rPr lang="en-GB" sz="3200" dirty="0"/>
              <a:t>Available </a:t>
            </a:r>
            <a:r>
              <a:rPr lang="en-GB" sz="3200" dirty="0" smtClean="0"/>
              <a:t>services &amp; treatments</a:t>
            </a:r>
          </a:p>
          <a:p>
            <a:r>
              <a:rPr lang="en-GB" sz="3200" dirty="0" smtClean="0"/>
              <a:t>Social care and support</a:t>
            </a:r>
            <a:endParaRPr lang="en-GB" sz="3200" dirty="0" smtClean="0"/>
          </a:p>
        </p:txBody>
      </p:sp>
      <p:sp>
        <p:nvSpPr>
          <p:cNvPr id="3" name="Text Placeholder 2"/>
          <p:cNvSpPr>
            <a:spLocks noGrp="1"/>
          </p:cNvSpPr>
          <p:nvPr>
            <p:ph type="body" sz="quarter" idx="10"/>
          </p:nvPr>
        </p:nvSpPr>
        <p:spPr/>
        <p:txBody>
          <a:bodyPr/>
          <a:lstStyle/>
          <a:p>
            <a:r>
              <a:rPr lang="en-GB" dirty="0" smtClean="0"/>
              <a:t>Preliminary pilot data findings</a:t>
            </a:r>
            <a:endParaRPr lang="en-GB" dirty="0"/>
          </a:p>
        </p:txBody>
      </p:sp>
    </p:spTree>
    <p:extLst>
      <p:ext uri="{BB962C8B-B14F-4D97-AF65-F5344CB8AC3E}">
        <p14:creationId xmlns:p14="http://schemas.microsoft.com/office/powerpoint/2010/main" val="1074194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2594" y="1988840"/>
            <a:ext cx="8207375" cy="4725144"/>
          </a:xfrm>
        </p:spPr>
        <p:txBody>
          <a:bodyPr/>
          <a:lstStyle/>
          <a:p>
            <a:pPr marL="0" lvl="0" indent="0">
              <a:buNone/>
            </a:pPr>
            <a:r>
              <a:rPr lang="en-GB" sz="3200" b="1" i="1" dirty="0">
                <a:solidFill>
                  <a:srgbClr val="000000"/>
                </a:solidFill>
              </a:rPr>
              <a:t>Family/individuals/culture</a:t>
            </a:r>
          </a:p>
          <a:p>
            <a:pPr>
              <a:lnSpc>
                <a:spcPct val="107000"/>
              </a:lnSpc>
              <a:spcAft>
                <a:spcPts val="0"/>
              </a:spcAft>
            </a:pPr>
            <a:r>
              <a:rPr lang="en-GB" dirty="0" smtClean="0"/>
              <a:t>Likely poor recognition of mood/memory issues</a:t>
            </a:r>
          </a:p>
          <a:p>
            <a:pPr>
              <a:lnSpc>
                <a:spcPct val="107000"/>
              </a:lnSpc>
              <a:spcAft>
                <a:spcPts val="0"/>
              </a:spcAft>
            </a:pPr>
            <a:r>
              <a:rPr lang="en-GB" dirty="0" smtClean="0"/>
              <a:t>Ailments seen as </a:t>
            </a:r>
            <a:r>
              <a:rPr lang="en-GB" dirty="0"/>
              <a:t>part of life - </a:t>
            </a:r>
            <a:r>
              <a:rPr lang="en-GB" dirty="0" smtClean="0"/>
              <a:t>from a spiritual </a:t>
            </a:r>
            <a:r>
              <a:rPr lang="en-GB" dirty="0"/>
              <a:t>point of </a:t>
            </a:r>
            <a:r>
              <a:rPr lang="en-GB" dirty="0" smtClean="0"/>
              <a:t>view.  </a:t>
            </a:r>
          </a:p>
          <a:p>
            <a:pPr>
              <a:lnSpc>
                <a:spcPct val="107000"/>
              </a:lnSpc>
              <a:spcAft>
                <a:spcPts val="0"/>
              </a:spcAft>
            </a:pPr>
            <a:r>
              <a:rPr lang="en-GB" dirty="0" smtClean="0"/>
              <a:t>Do family </a:t>
            </a:r>
            <a:r>
              <a:rPr lang="en-GB" dirty="0"/>
              <a:t>see this as old age or </a:t>
            </a:r>
            <a:r>
              <a:rPr lang="en-GB" dirty="0" smtClean="0"/>
              <a:t>as a disease? </a:t>
            </a:r>
          </a:p>
          <a:p>
            <a:pPr>
              <a:lnSpc>
                <a:spcPct val="107000"/>
              </a:lnSpc>
              <a:spcAft>
                <a:spcPts val="0"/>
              </a:spcAft>
            </a:pPr>
            <a:r>
              <a:rPr lang="en-GB" dirty="0" smtClean="0">
                <a:ea typeface="Times New Roman" panose="02020603050405020304" pitchFamily="18" charset="0"/>
                <a:cs typeface="Times New Roman" panose="02020603050405020304" pitchFamily="18" charset="0"/>
              </a:rPr>
              <a:t>Families</a:t>
            </a:r>
            <a:r>
              <a:rPr lang="en-GB" dirty="0">
                <a:ea typeface="Times New Roman" panose="02020603050405020304" pitchFamily="18" charset="0"/>
                <a:cs typeface="Times New Roman" panose="02020603050405020304" pitchFamily="18" charset="0"/>
              </a:rPr>
              <a:t>, particularly in certain cultures, believe dementia to be a normal part of </a:t>
            </a:r>
            <a:r>
              <a:rPr lang="en-GB" dirty="0" smtClean="0">
                <a:ea typeface="Times New Roman" panose="02020603050405020304" pitchFamily="18" charset="0"/>
                <a:cs typeface="Times New Roman" panose="02020603050405020304" pitchFamily="18" charset="0"/>
              </a:rPr>
              <a:t>ageing</a:t>
            </a:r>
          </a:p>
          <a:p>
            <a:pPr>
              <a:lnSpc>
                <a:spcPct val="107000"/>
              </a:lnSpc>
              <a:spcAft>
                <a:spcPts val="0"/>
              </a:spcAft>
            </a:pPr>
            <a:r>
              <a:rPr lang="en-GB" dirty="0" smtClean="0">
                <a:ea typeface="Times New Roman" panose="02020603050405020304" pitchFamily="18" charset="0"/>
                <a:cs typeface="Times New Roman" panose="02020603050405020304" pitchFamily="18" charset="0"/>
              </a:rPr>
              <a:t>Family </a:t>
            </a:r>
            <a:r>
              <a:rPr lang="en-GB" dirty="0">
                <a:ea typeface="Times New Roman" panose="02020603050405020304" pitchFamily="18" charset="0"/>
                <a:cs typeface="Times New Roman" panose="02020603050405020304" pitchFamily="18" charset="0"/>
              </a:rPr>
              <a:t>may do nothing depending on their belief </a:t>
            </a:r>
            <a:r>
              <a:rPr lang="en-GB" dirty="0" smtClean="0">
                <a:ea typeface="Times New Roman" panose="02020603050405020304" pitchFamily="18" charset="0"/>
                <a:cs typeface="Times New Roman" panose="02020603050405020304" pitchFamily="18" charset="0"/>
              </a:rPr>
              <a:t>system</a:t>
            </a:r>
            <a:endParaRPr lang="en-GB" dirty="0">
              <a:ea typeface="Calibri" panose="020F0502020204030204" pitchFamily="34" charset="0"/>
              <a:cs typeface="Times New Roman" panose="02020603050405020304" pitchFamily="18" charset="0"/>
            </a:endParaRPr>
          </a:p>
        </p:txBody>
      </p:sp>
      <p:sp>
        <p:nvSpPr>
          <p:cNvPr id="3" name="Text Placeholder 2"/>
          <p:cNvSpPr>
            <a:spLocks noGrp="1"/>
          </p:cNvSpPr>
          <p:nvPr>
            <p:ph type="body" sz="quarter" idx="10"/>
          </p:nvPr>
        </p:nvSpPr>
        <p:spPr>
          <a:xfrm>
            <a:off x="452594" y="1268760"/>
            <a:ext cx="8207375" cy="720080"/>
          </a:xfrm>
        </p:spPr>
        <p:txBody>
          <a:bodyPr/>
          <a:lstStyle/>
          <a:p>
            <a:pPr lvl="0"/>
            <a:r>
              <a:rPr lang="en-GB" dirty="0">
                <a:solidFill>
                  <a:srgbClr val="BBE0E3">
                    <a:lumMod val="50000"/>
                  </a:srgbClr>
                </a:solidFill>
              </a:rPr>
              <a:t>Knowledge, beliefs, </a:t>
            </a:r>
            <a:r>
              <a:rPr lang="en-GB" dirty="0" smtClean="0">
                <a:solidFill>
                  <a:srgbClr val="BBE0E3">
                    <a:lumMod val="50000"/>
                  </a:srgbClr>
                </a:solidFill>
              </a:rPr>
              <a:t>attitudes</a:t>
            </a:r>
            <a:endParaRPr lang="en-GB" dirty="0">
              <a:solidFill>
                <a:srgbClr val="BBE0E3">
                  <a:lumMod val="50000"/>
                </a:srgbClr>
              </a:solidFill>
            </a:endParaRPr>
          </a:p>
        </p:txBody>
      </p:sp>
    </p:spTree>
    <p:extLst>
      <p:ext uri="{BB962C8B-B14F-4D97-AF65-F5344CB8AC3E}">
        <p14:creationId xmlns:p14="http://schemas.microsoft.com/office/powerpoint/2010/main" val="530714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23528" y="2420888"/>
            <a:ext cx="8496943" cy="3528392"/>
          </a:xfrm>
        </p:spPr>
        <p:txBody>
          <a:bodyPr/>
          <a:lstStyle/>
          <a:p>
            <a:pPr>
              <a:spcAft>
                <a:spcPts val="600"/>
              </a:spcAft>
            </a:pPr>
            <a:r>
              <a:rPr lang="en-GB" sz="3200" dirty="0"/>
              <a:t>Two core components:</a:t>
            </a:r>
          </a:p>
          <a:p>
            <a:pPr lvl="1">
              <a:spcAft>
                <a:spcPts val="600"/>
              </a:spcAft>
            </a:pPr>
            <a:r>
              <a:rPr lang="en-GB" sz="3200" b="1" dirty="0">
                <a:solidFill>
                  <a:schemeClr val="accent5">
                    <a:lumMod val="50000"/>
                  </a:schemeClr>
                </a:solidFill>
              </a:rPr>
              <a:t>WS4.1: </a:t>
            </a:r>
            <a:r>
              <a:rPr lang="en-GB" sz="3200" b="1" dirty="0" smtClean="0">
                <a:solidFill>
                  <a:schemeClr val="accent5">
                    <a:lumMod val="50000"/>
                  </a:schemeClr>
                </a:solidFill>
              </a:rPr>
              <a:t>Developing </a:t>
            </a:r>
            <a:r>
              <a:rPr lang="en-GB" sz="3200" b="1" dirty="0">
                <a:solidFill>
                  <a:schemeClr val="accent5">
                    <a:lumMod val="50000"/>
                  </a:schemeClr>
                </a:solidFill>
              </a:rPr>
              <a:t>efficient, feasible </a:t>
            </a:r>
            <a:r>
              <a:rPr lang="en-GB" sz="3200" b="1" dirty="0" smtClean="0">
                <a:solidFill>
                  <a:schemeClr val="accent5">
                    <a:lumMod val="50000"/>
                  </a:schemeClr>
                </a:solidFill>
              </a:rPr>
              <a:t>&amp; </a:t>
            </a:r>
            <a:r>
              <a:rPr lang="en-GB" sz="3200" b="1" dirty="0">
                <a:solidFill>
                  <a:schemeClr val="accent5">
                    <a:lumMod val="50000"/>
                  </a:schemeClr>
                </a:solidFill>
              </a:rPr>
              <a:t>sustainable dementia care pathways</a:t>
            </a:r>
          </a:p>
          <a:p>
            <a:pPr lvl="1">
              <a:spcAft>
                <a:spcPts val="600"/>
              </a:spcAft>
            </a:pPr>
            <a:r>
              <a:rPr lang="en-GB" sz="3200" dirty="0"/>
              <a:t>WS4.2: Building the workforce to deliver future dementia care</a:t>
            </a:r>
          </a:p>
          <a:p>
            <a:pPr marL="0" indent="0">
              <a:buNone/>
            </a:pPr>
            <a:endParaRPr lang="en-GB" dirty="0"/>
          </a:p>
        </p:txBody>
      </p:sp>
      <p:sp>
        <p:nvSpPr>
          <p:cNvPr id="3" name="Text Placeholder 2"/>
          <p:cNvSpPr>
            <a:spLocks noGrp="1"/>
          </p:cNvSpPr>
          <p:nvPr>
            <p:ph type="body" sz="quarter" idx="10"/>
          </p:nvPr>
        </p:nvSpPr>
        <p:spPr>
          <a:xfrm>
            <a:off x="468313" y="1412776"/>
            <a:ext cx="8207375" cy="576064"/>
          </a:xfrm>
        </p:spPr>
        <p:txBody>
          <a:bodyPr/>
          <a:lstStyle/>
          <a:p>
            <a:r>
              <a:rPr lang="en-GB" sz="3600" dirty="0"/>
              <a:t>WS4 Overview</a:t>
            </a:r>
          </a:p>
        </p:txBody>
      </p:sp>
    </p:spTree>
    <p:extLst>
      <p:ext uri="{BB962C8B-B14F-4D97-AF65-F5344CB8AC3E}">
        <p14:creationId xmlns:p14="http://schemas.microsoft.com/office/powerpoint/2010/main" val="34481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2">
                                            <p:txEl>
                                              <p:pRg st="2" end="2"/>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11560" y="1859937"/>
            <a:ext cx="8352928" cy="3959845"/>
          </a:xfrm>
        </p:spPr>
        <p:txBody>
          <a:bodyPr/>
          <a:lstStyle/>
          <a:p>
            <a:pPr marL="0" indent="0">
              <a:buNone/>
            </a:pPr>
            <a:r>
              <a:rPr lang="en-GB" sz="3200" b="1" i="1" dirty="0" smtClean="0"/>
              <a:t>Professional/care providers</a:t>
            </a:r>
          </a:p>
          <a:p>
            <a:pPr>
              <a:spcBef>
                <a:spcPts val="600"/>
              </a:spcBef>
              <a:spcAft>
                <a:spcPts val="600"/>
              </a:spcAft>
            </a:pPr>
            <a:r>
              <a:rPr lang="en-GB" sz="3200" dirty="0" smtClean="0"/>
              <a:t>Elderly </a:t>
            </a:r>
            <a:r>
              <a:rPr lang="en-GB" sz="3200" dirty="0"/>
              <a:t>person seeking help takes time to assess, cognition takes time, time is money.  </a:t>
            </a:r>
            <a:endParaRPr lang="en-GB" sz="3200" dirty="0"/>
          </a:p>
          <a:p>
            <a:pPr>
              <a:spcBef>
                <a:spcPts val="0"/>
              </a:spcBef>
              <a:spcAft>
                <a:spcPts val="600"/>
              </a:spcAft>
            </a:pPr>
            <a:r>
              <a:rPr lang="en-GB" sz="3200" dirty="0" smtClean="0"/>
              <a:t>A </a:t>
            </a:r>
            <a:r>
              <a:rPr lang="en-GB" sz="3200" dirty="0"/>
              <a:t>lot of primary care physicians do not know who to refer to and often patients who have behavioural </a:t>
            </a:r>
            <a:r>
              <a:rPr lang="en-GB" sz="3200" dirty="0" smtClean="0"/>
              <a:t>problem related </a:t>
            </a:r>
            <a:r>
              <a:rPr lang="en-GB" sz="3200" dirty="0"/>
              <a:t>to dementia are referred to psychiatrists</a:t>
            </a:r>
            <a:r>
              <a:rPr lang="en-GB" sz="3200" dirty="0" smtClean="0"/>
              <a:t>.</a:t>
            </a:r>
            <a:endParaRPr lang="en-GB" sz="3200" dirty="0"/>
          </a:p>
        </p:txBody>
      </p:sp>
      <p:sp>
        <p:nvSpPr>
          <p:cNvPr id="3" name="Text Placeholder 2"/>
          <p:cNvSpPr>
            <a:spLocks noGrp="1"/>
          </p:cNvSpPr>
          <p:nvPr>
            <p:ph type="body" sz="quarter" idx="10"/>
          </p:nvPr>
        </p:nvSpPr>
        <p:spPr>
          <a:xfrm>
            <a:off x="468312" y="1124744"/>
            <a:ext cx="8207375" cy="720080"/>
          </a:xfrm>
        </p:spPr>
        <p:txBody>
          <a:bodyPr/>
          <a:lstStyle/>
          <a:p>
            <a:r>
              <a:rPr lang="en-GB" dirty="0"/>
              <a:t>Knowledge, beliefs, attitudes</a:t>
            </a:r>
          </a:p>
        </p:txBody>
      </p:sp>
    </p:spTree>
    <p:extLst>
      <p:ext uri="{BB962C8B-B14F-4D97-AF65-F5344CB8AC3E}">
        <p14:creationId xmlns:p14="http://schemas.microsoft.com/office/powerpoint/2010/main" val="15963977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01469" y="2060848"/>
            <a:ext cx="8229600" cy="4310565"/>
          </a:xfrm>
        </p:spPr>
        <p:txBody>
          <a:bodyPr/>
          <a:lstStyle/>
          <a:p>
            <a:pPr marL="0" indent="0">
              <a:buNone/>
            </a:pPr>
            <a:r>
              <a:rPr lang="en-GB" sz="3200" b="1" i="1" dirty="0"/>
              <a:t>Public/society/community/culture</a:t>
            </a:r>
          </a:p>
          <a:p>
            <a:r>
              <a:rPr lang="en-GB" sz="2400" dirty="0" smtClean="0"/>
              <a:t>Public </a:t>
            </a:r>
            <a:r>
              <a:rPr lang="en-GB" sz="2400" dirty="0"/>
              <a:t>need educating about DM and its </a:t>
            </a:r>
            <a:r>
              <a:rPr lang="en-GB" sz="2400" dirty="0" smtClean="0"/>
              <a:t>management but need </a:t>
            </a:r>
            <a:r>
              <a:rPr lang="en-GB" sz="2400" dirty="0"/>
              <a:t>to be sensitive to different cultures, belief systems </a:t>
            </a:r>
            <a:r>
              <a:rPr lang="en-GB" sz="2400" dirty="0" smtClean="0"/>
              <a:t>&amp; </a:t>
            </a:r>
            <a:r>
              <a:rPr lang="en-GB" sz="2400" dirty="0"/>
              <a:t>traditions to be successful</a:t>
            </a:r>
          </a:p>
          <a:p>
            <a:r>
              <a:rPr lang="en-GB" sz="2400" dirty="0" smtClean="0"/>
              <a:t>Regardless </a:t>
            </a:r>
            <a:r>
              <a:rPr lang="en-GB" sz="2400" dirty="0"/>
              <a:t>of SES, if you believe in alternative therapies you will seek help from a spiritual healer.  </a:t>
            </a:r>
            <a:endParaRPr lang="en-GB" sz="2400" dirty="0" smtClean="0"/>
          </a:p>
          <a:p>
            <a:r>
              <a:rPr lang="en-GB" sz="2400" dirty="0" smtClean="0"/>
              <a:t>Support </a:t>
            </a:r>
            <a:r>
              <a:rPr lang="en-GB" sz="2400" dirty="0"/>
              <a:t>from </a:t>
            </a:r>
            <a:r>
              <a:rPr lang="en-GB" sz="2400" dirty="0" smtClean="0"/>
              <a:t>the local </a:t>
            </a:r>
            <a:r>
              <a:rPr lang="en-GB" sz="2400" dirty="0"/>
              <a:t>community will depend on their knowledge and understanding of DM and </a:t>
            </a:r>
            <a:r>
              <a:rPr lang="en-GB" sz="2400" dirty="0" smtClean="0"/>
              <a:t>belief </a:t>
            </a:r>
            <a:r>
              <a:rPr lang="en-GB" sz="2400" dirty="0"/>
              <a:t>systems</a:t>
            </a:r>
          </a:p>
          <a:p>
            <a:r>
              <a:rPr lang="en-GB" sz="2400" dirty="0" smtClean="0"/>
              <a:t>Services </a:t>
            </a:r>
            <a:r>
              <a:rPr lang="en-GB" sz="2400" dirty="0"/>
              <a:t>rendered [at medical clinics] is only as good as the belief system of the clients </a:t>
            </a:r>
          </a:p>
        </p:txBody>
      </p:sp>
      <p:sp>
        <p:nvSpPr>
          <p:cNvPr id="3" name="Text Placeholder 2"/>
          <p:cNvSpPr>
            <a:spLocks noGrp="1"/>
          </p:cNvSpPr>
          <p:nvPr>
            <p:ph type="body" sz="quarter" idx="10"/>
          </p:nvPr>
        </p:nvSpPr>
        <p:spPr>
          <a:xfrm>
            <a:off x="501469" y="1196752"/>
            <a:ext cx="8207375" cy="720080"/>
          </a:xfrm>
        </p:spPr>
        <p:txBody>
          <a:bodyPr/>
          <a:lstStyle/>
          <a:p>
            <a:r>
              <a:rPr lang="en-GB" dirty="0"/>
              <a:t>Knowledge, beliefs, attitudes</a:t>
            </a:r>
          </a:p>
        </p:txBody>
      </p:sp>
    </p:spTree>
    <p:extLst>
      <p:ext uri="{BB962C8B-B14F-4D97-AF65-F5344CB8AC3E}">
        <p14:creationId xmlns:p14="http://schemas.microsoft.com/office/powerpoint/2010/main" val="14755944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46088" y="2147969"/>
            <a:ext cx="8229600" cy="3959845"/>
          </a:xfrm>
        </p:spPr>
        <p:txBody>
          <a:bodyPr/>
          <a:lstStyle/>
          <a:p>
            <a:pPr marL="0" lvl="0" indent="0">
              <a:buNone/>
            </a:pPr>
            <a:r>
              <a:rPr lang="en-GB" sz="3200" b="1" dirty="0" smtClean="0">
                <a:solidFill>
                  <a:srgbClr val="000000"/>
                </a:solidFill>
              </a:rPr>
              <a:t>Health seeking patterns</a:t>
            </a:r>
            <a:endParaRPr lang="en-GB" sz="3200" b="1" dirty="0">
              <a:solidFill>
                <a:srgbClr val="000000"/>
              </a:solidFill>
            </a:endParaRPr>
          </a:p>
          <a:p>
            <a:r>
              <a:rPr lang="en-GB" sz="3200" dirty="0"/>
              <a:t>Most common scenario for help seeking is for the family/patient to present to a faith/spiritual/traditional healer in the first instance, particularly if </a:t>
            </a:r>
            <a:r>
              <a:rPr lang="en-GB" sz="3200" dirty="0" smtClean="0"/>
              <a:t>rural dwelling</a:t>
            </a:r>
            <a:endParaRPr lang="en-GB" sz="3200" dirty="0"/>
          </a:p>
        </p:txBody>
      </p:sp>
      <p:sp>
        <p:nvSpPr>
          <p:cNvPr id="3" name="Text Placeholder 2"/>
          <p:cNvSpPr>
            <a:spLocks noGrp="1"/>
          </p:cNvSpPr>
          <p:nvPr>
            <p:ph type="body" sz="quarter" idx="10"/>
          </p:nvPr>
        </p:nvSpPr>
        <p:spPr/>
        <p:txBody>
          <a:bodyPr/>
          <a:lstStyle/>
          <a:p>
            <a:r>
              <a:rPr lang="en-GB" dirty="0" smtClean="0"/>
              <a:t>Preliminary pilot data findings</a:t>
            </a:r>
            <a:endParaRPr lang="en-GB" dirty="0"/>
          </a:p>
        </p:txBody>
      </p:sp>
    </p:spTree>
    <p:extLst>
      <p:ext uri="{BB962C8B-B14F-4D97-AF65-F5344CB8AC3E}">
        <p14:creationId xmlns:p14="http://schemas.microsoft.com/office/powerpoint/2010/main" val="8165281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46088" y="2147969"/>
            <a:ext cx="8229600" cy="4593399"/>
          </a:xfrm>
        </p:spPr>
        <p:txBody>
          <a:bodyPr/>
          <a:lstStyle/>
          <a:p>
            <a:pPr marL="0" lvl="0" indent="0">
              <a:buNone/>
            </a:pPr>
            <a:r>
              <a:rPr lang="en-GB" sz="3200" b="1" dirty="0" smtClean="0">
                <a:solidFill>
                  <a:srgbClr val="000000"/>
                </a:solidFill>
              </a:rPr>
              <a:t>Health seeking patterns</a:t>
            </a:r>
            <a:endParaRPr lang="en-GB" sz="3200" b="1" dirty="0">
              <a:solidFill>
                <a:srgbClr val="000000"/>
              </a:solidFill>
            </a:endParaRPr>
          </a:p>
          <a:p>
            <a:r>
              <a:rPr lang="en-GB" sz="3200" dirty="0"/>
              <a:t>P</a:t>
            </a:r>
            <a:r>
              <a:rPr lang="en-GB" sz="3200" dirty="0" smtClean="0"/>
              <a:t>eople can </a:t>
            </a:r>
            <a:r>
              <a:rPr lang="en-GB" sz="3200" dirty="0"/>
              <a:t>present at a government primary care clinic, to be referred by GP for </a:t>
            </a:r>
            <a:r>
              <a:rPr lang="en-GB" sz="3200" dirty="0" smtClean="0"/>
              <a:t>assessment at the mental </a:t>
            </a:r>
            <a:r>
              <a:rPr lang="en-GB" sz="3200" dirty="0"/>
              <a:t>health </a:t>
            </a:r>
            <a:r>
              <a:rPr lang="en-GB" sz="3200" dirty="0" smtClean="0"/>
              <a:t>clinic</a:t>
            </a:r>
            <a:endParaRPr lang="en-GB" sz="3200" dirty="0"/>
          </a:p>
          <a:p>
            <a:r>
              <a:rPr lang="en-GB" sz="3200" dirty="0" smtClean="0"/>
              <a:t>Families/patient </a:t>
            </a:r>
            <a:r>
              <a:rPr lang="en-GB" sz="3200" dirty="0"/>
              <a:t>can go straight to hospital and bypass </a:t>
            </a:r>
            <a:r>
              <a:rPr lang="en-GB" sz="3200" dirty="0" smtClean="0"/>
              <a:t>GP</a:t>
            </a:r>
          </a:p>
          <a:p>
            <a:r>
              <a:rPr lang="en-GB" sz="3200" dirty="0" smtClean="0"/>
              <a:t>Families/patient </a:t>
            </a:r>
            <a:r>
              <a:rPr lang="en-GB" sz="3200" dirty="0"/>
              <a:t>who can pay, can go straight to specialist and bypass </a:t>
            </a:r>
            <a:r>
              <a:rPr lang="en-GB" sz="3200" dirty="0" smtClean="0"/>
              <a:t>MO</a:t>
            </a:r>
            <a:r>
              <a:rPr lang="en-GB" sz="3200" dirty="0"/>
              <a:t/>
            </a:r>
            <a:br>
              <a:rPr lang="en-GB" sz="3200" dirty="0"/>
            </a:br>
            <a:endParaRPr lang="en-GB" sz="3200" dirty="0"/>
          </a:p>
        </p:txBody>
      </p:sp>
      <p:sp>
        <p:nvSpPr>
          <p:cNvPr id="3" name="Text Placeholder 2"/>
          <p:cNvSpPr>
            <a:spLocks noGrp="1"/>
          </p:cNvSpPr>
          <p:nvPr>
            <p:ph type="body" sz="quarter" idx="10"/>
          </p:nvPr>
        </p:nvSpPr>
        <p:spPr/>
        <p:txBody>
          <a:bodyPr/>
          <a:lstStyle/>
          <a:p>
            <a:r>
              <a:rPr lang="en-GB" dirty="0" smtClean="0"/>
              <a:t>Preliminary pilot data findings</a:t>
            </a:r>
            <a:endParaRPr lang="en-GB" dirty="0"/>
          </a:p>
        </p:txBody>
      </p:sp>
    </p:spTree>
    <p:extLst>
      <p:ext uri="{BB962C8B-B14F-4D97-AF65-F5344CB8AC3E}">
        <p14:creationId xmlns:p14="http://schemas.microsoft.com/office/powerpoint/2010/main" val="18242488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88339" y="1844824"/>
            <a:ext cx="8229600" cy="4536504"/>
          </a:xfrm>
        </p:spPr>
        <p:txBody>
          <a:bodyPr/>
          <a:lstStyle/>
          <a:p>
            <a:pPr marL="0" indent="0">
              <a:buNone/>
            </a:pPr>
            <a:r>
              <a:rPr lang="en-GB" sz="3200" b="1" i="1" dirty="0" smtClean="0"/>
              <a:t>Available services &amp; treatment</a:t>
            </a:r>
          </a:p>
          <a:p>
            <a:r>
              <a:rPr lang="en-GB" sz="3200" dirty="0" smtClean="0"/>
              <a:t>Counselling with a psychologist might be </a:t>
            </a:r>
            <a:r>
              <a:rPr lang="en-GB" sz="3200" dirty="0"/>
              <a:t>offered but the service is limited, creating a 'bottle neck' of people waiting for </a:t>
            </a:r>
            <a:r>
              <a:rPr lang="en-GB" sz="3200" dirty="0" smtClean="0"/>
              <a:t>this</a:t>
            </a:r>
          </a:p>
          <a:p>
            <a:r>
              <a:rPr lang="en-GB" sz="3200" dirty="0" smtClean="0"/>
              <a:t>There </a:t>
            </a:r>
            <a:r>
              <a:rPr lang="en-GB" sz="3200" dirty="0"/>
              <a:t>are very few non-pharmacological </a:t>
            </a:r>
            <a:r>
              <a:rPr lang="en-GB" sz="3200" dirty="0" smtClean="0"/>
              <a:t>treatments available </a:t>
            </a:r>
            <a:r>
              <a:rPr lang="en-GB" sz="3200" dirty="0"/>
              <a:t>to general </a:t>
            </a:r>
            <a:r>
              <a:rPr lang="en-GB" sz="3200" dirty="0" smtClean="0"/>
              <a:t>public</a:t>
            </a:r>
          </a:p>
          <a:p>
            <a:r>
              <a:rPr lang="en-GB" sz="3200" dirty="0" smtClean="0"/>
              <a:t>The </a:t>
            </a:r>
            <a:r>
              <a:rPr lang="en-GB" sz="3200" dirty="0"/>
              <a:t>likelihood is they will end up having pharmacological treatment</a:t>
            </a:r>
          </a:p>
          <a:p>
            <a:pPr marL="0" indent="0">
              <a:buNone/>
            </a:pPr>
            <a:endParaRPr lang="en-GB" sz="3200" b="1" i="1" dirty="0" smtClean="0"/>
          </a:p>
        </p:txBody>
      </p:sp>
      <p:sp>
        <p:nvSpPr>
          <p:cNvPr id="3" name="Text Placeholder 2"/>
          <p:cNvSpPr>
            <a:spLocks noGrp="1"/>
          </p:cNvSpPr>
          <p:nvPr>
            <p:ph type="body" sz="quarter" idx="10"/>
          </p:nvPr>
        </p:nvSpPr>
        <p:spPr>
          <a:xfrm>
            <a:off x="488339" y="1124744"/>
            <a:ext cx="8207375" cy="720080"/>
          </a:xfrm>
        </p:spPr>
        <p:txBody>
          <a:bodyPr/>
          <a:lstStyle/>
          <a:p>
            <a:r>
              <a:rPr lang="en-GB" dirty="0" smtClean="0"/>
              <a:t>Preliminary pilot data findings</a:t>
            </a:r>
            <a:endParaRPr lang="en-GB" dirty="0"/>
          </a:p>
        </p:txBody>
      </p:sp>
    </p:spTree>
    <p:extLst>
      <p:ext uri="{BB962C8B-B14F-4D97-AF65-F5344CB8AC3E}">
        <p14:creationId xmlns:p14="http://schemas.microsoft.com/office/powerpoint/2010/main" val="5318934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46088" y="2120673"/>
            <a:ext cx="8697912" cy="3959845"/>
          </a:xfrm>
        </p:spPr>
        <p:txBody>
          <a:bodyPr/>
          <a:lstStyle/>
          <a:p>
            <a:pPr marL="0" lvl="0" indent="0">
              <a:buNone/>
            </a:pPr>
            <a:r>
              <a:rPr lang="en-GB" sz="3200" b="1" i="1" dirty="0">
                <a:solidFill>
                  <a:srgbClr val="000000"/>
                </a:solidFill>
              </a:rPr>
              <a:t>Available services &amp; treatment</a:t>
            </a:r>
          </a:p>
          <a:p>
            <a:r>
              <a:rPr lang="en-GB" dirty="0" smtClean="0"/>
              <a:t>Neurologists are a common </a:t>
            </a:r>
            <a:r>
              <a:rPr lang="en-GB" dirty="0"/>
              <a:t>encounter </a:t>
            </a:r>
          </a:p>
          <a:p>
            <a:r>
              <a:rPr lang="en-GB" dirty="0"/>
              <a:t>Dearth of </a:t>
            </a:r>
            <a:r>
              <a:rPr lang="en-GB" dirty="0" smtClean="0"/>
              <a:t>geriatricians &amp; specialist </a:t>
            </a:r>
            <a:r>
              <a:rPr lang="en-GB" dirty="0"/>
              <a:t>psychiatrists to ensure </a:t>
            </a:r>
            <a:r>
              <a:rPr lang="en-GB" dirty="0" err="1"/>
              <a:t>PwD</a:t>
            </a:r>
            <a:r>
              <a:rPr lang="en-GB" dirty="0"/>
              <a:t> are getting the correct </a:t>
            </a:r>
            <a:r>
              <a:rPr lang="en-GB" dirty="0" smtClean="0"/>
              <a:t>medications</a:t>
            </a:r>
            <a:endParaRPr lang="en-GB" dirty="0"/>
          </a:p>
          <a:p>
            <a:r>
              <a:rPr lang="en-GB" dirty="0" smtClean="0"/>
              <a:t>Specialists concentrated </a:t>
            </a:r>
            <a:r>
              <a:rPr lang="en-GB" dirty="0"/>
              <a:t>in big health centres (hospitals) and </a:t>
            </a:r>
            <a:r>
              <a:rPr lang="en-GB" dirty="0" smtClean="0"/>
              <a:t>cities</a:t>
            </a:r>
            <a:endParaRPr lang="en-GB" dirty="0"/>
          </a:p>
          <a:p>
            <a:r>
              <a:rPr lang="en-GB" dirty="0" smtClean="0"/>
              <a:t>GPs </a:t>
            </a:r>
            <a:r>
              <a:rPr lang="en-GB" dirty="0"/>
              <a:t>are not trained to do memory assessment</a:t>
            </a:r>
            <a:r>
              <a:rPr lang="en-GB" dirty="0" smtClean="0"/>
              <a:t>. </a:t>
            </a:r>
            <a:endParaRPr lang="en-GB" dirty="0"/>
          </a:p>
        </p:txBody>
      </p:sp>
      <p:sp>
        <p:nvSpPr>
          <p:cNvPr id="3" name="Text Placeholder 2"/>
          <p:cNvSpPr>
            <a:spLocks noGrp="1"/>
          </p:cNvSpPr>
          <p:nvPr>
            <p:ph type="body" sz="quarter" idx="10"/>
          </p:nvPr>
        </p:nvSpPr>
        <p:spPr/>
        <p:txBody>
          <a:bodyPr/>
          <a:lstStyle/>
          <a:p>
            <a:r>
              <a:rPr lang="en-GB" dirty="0" smtClean="0"/>
              <a:t>Preliminary pilot data findings</a:t>
            </a:r>
            <a:endParaRPr lang="en-GB" dirty="0"/>
          </a:p>
        </p:txBody>
      </p:sp>
    </p:spTree>
    <p:extLst>
      <p:ext uri="{BB962C8B-B14F-4D97-AF65-F5344CB8AC3E}">
        <p14:creationId xmlns:p14="http://schemas.microsoft.com/office/powerpoint/2010/main" val="36323556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39552" y="1628800"/>
            <a:ext cx="8157592" cy="5112568"/>
          </a:xfrm>
        </p:spPr>
        <p:txBody>
          <a:bodyPr/>
          <a:lstStyle/>
          <a:p>
            <a:pPr marL="0" indent="0">
              <a:buNone/>
            </a:pPr>
            <a:r>
              <a:rPr lang="en-GB" sz="3200" b="1" dirty="0"/>
              <a:t>Social care &amp; support</a:t>
            </a:r>
            <a:endParaRPr lang="en-GB" sz="3200" dirty="0"/>
          </a:p>
          <a:p>
            <a:r>
              <a:rPr lang="en-GB" sz="3200" dirty="0"/>
              <a:t>Social care is domain of </a:t>
            </a:r>
            <a:r>
              <a:rPr lang="en-GB" sz="3200" dirty="0" smtClean="0"/>
              <a:t>family</a:t>
            </a:r>
            <a:endParaRPr lang="en-GB" sz="3200" dirty="0"/>
          </a:p>
          <a:p>
            <a:r>
              <a:rPr lang="en-GB" sz="3200" dirty="0" smtClean="0"/>
              <a:t>Families </a:t>
            </a:r>
            <a:r>
              <a:rPr lang="en-GB" sz="3200" dirty="0"/>
              <a:t>provide the social care rather than government led social </a:t>
            </a:r>
            <a:r>
              <a:rPr lang="en-GB" sz="3200" dirty="0" smtClean="0"/>
              <a:t>services</a:t>
            </a:r>
          </a:p>
          <a:p>
            <a:pPr marL="0" indent="0">
              <a:buNone/>
            </a:pPr>
            <a:r>
              <a:rPr lang="en-GB" sz="3200" b="1" dirty="0" smtClean="0"/>
              <a:t>Social support is limited</a:t>
            </a:r>
          </a:p>
          <a:p>
            <a:r>
              <a:rPr lang="en-GB" sz="3200" dirty="0" smtClean="0"/>
              <a:t>Health </a:t>
            </a:r>
            <a:r>
              <a:rPr lang="en-GB" sz="3200" dirty="0"/>
              <a:t>care wise, I think </a:t>
            </a:r>
            <a:r>
              <a:rPr lang="en-GB" sz="3200" dirty="0" smtClean="0"/>
              <a:t>it is </a:t>
            </a:r>
            <a:r>
              <a:rPr lang="en-GB" sz="3200" dirty="0"/>
              <a:t>there but social care is probably somewhat lacking.</a:t>
            </a:r>
          </a:p>
          <a:p>
            <a:r>
              <a:rPr lang="en-GB" sz="3200" dirty="0" smtClean="0"/>
              <a:t>There </a:t>
            </a:r>
            <a:r>
              <a:rPr lang="en-GB" sz="3200" dirty="0"/>
              <a:t>is limited availability of support groups, family is the first point of call.</a:t>
            </a:r>
          </a:p>
        </p:txBody>
      </p:sp>
      <p:sp>
        <p:nvSpPr>
          <p:cNvPr id="3" name="Text Placeholder 2"/>
          <p:cNvSpPr>
            <a:spLocks noGrp="1"/>
          </p:cNvSpPr>
          <p:nvPr>
            <p:ph type="body" sz="quarter" idx="10"/>
          </p:nvPr>
        </p:nvSpPr>
        <p:spPr>
          <a:xfrm>
            <a:off x="323528" y="1124744"/>
            <a:ext cx="8207375" cy="720080"/>
          </a:xfrm>
        </p:spPr>
        <p:txBody>
          <a:bodyPr/>
          <a:lstStyle/>
          <a:p>
            <a:r>
              <a:rPr lang="en-GB" dirty="0" smtClean="0"/>
              <a:t>Preliminary pilot data findings</a:t>
            </a:r>
            <a:endParaRPr lang="en-GB" dirty="0"/>
          </a:p>
        </p:txBody>
      </p:sp>
    </p:spTree>
    <p:extLst>
      <p:ext uri="{BB962C8B-B14F-4D97-AF65-F5344CB8AC3E}">
        <p14:creationId xmlns:p14="http://schemas.microsoft.com/office/powerpoint/2010/main" val="18759683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GB" dirty="0" smtClean="0"/>
              <a:t>Is this study feasible</a:t>
            </a:r>
            <a:r>
              <a:rPr lang="en-GB" dirty="0" smtClean="0"/>
              <a:t>?</a:t>
            </a:r>
            <a:endParaRPr lang="en-GB" dirty="0" smtClean="0"/>
          </a:p>
          <a:p>
            <a:pPr lvl="1"/>
            <a:r>
              <a:rPr lang="en-GB" dirty="0" smtClean="0"/>
              <a:t>How </a:t>
            </a:r>
            <a:r>
              <a:rPr lang="en-GB" dirty="0" smtClean="0"/>
              <a:t>would this be run in each country?</a:t>
            </a:r>
          </a:p>
          <a:p>
            <a:pPr lvl="1"/>
            <a:r>
              <a:rPr lang="en-GB" dirty="0" smtClean="0"/>
              <a:t>What help/support can the UK team provide?</a:t>
            </a:r>
          </a:p>
          <a:p>
            <a:pPr lvl="2"/>
            <a:r>
              <a:rPr lang="en-GB" dirty="0" smtClean="0"/>
              <a:t>Training?</a:t>
            </a:r>
          </a:p>
          <a:p>
            <a:pPr lvl="2"/>
            <a:r>
              <a:rPr lang="en-GB" dirty="0" smtClean="0"/>
              <a:t>Researcher from the UK to collect the data</a:t>
            </a:r>
            <a:r>
              <a:rPr lang="en-GB" dirty="0" smtClean="0"/>
              <a:t>?</a:t>
            </a:r>
          </a:p>
          <a:p>
            <a:pPr lvl="1"/>
            <a:r>
              <a:rPr lang="en-GB" dirty="0" smtClean="0"/>
              <a:t>Who are the care providers &amp; facilitators in your country?</a:t>
            </a:r>
            <a:endParaRPr lang="en-GB" dirty="0" smtClean="0"/>
          </a:p>
        </p:txBody>
      </p:sp>
      <p:sp>
        <p:nvSpPr>
          <p:cNvPr id="3" name="Text Placeholder 2"/>
          <p:cNvSpPr>
            <a:spLocks noGrp="1"/>
          </p:cNvSpPr>
          <p:nvPr>
            <p:ph type="body" sz="quarter" idx="10"/>
          </p:nvPr>
        </p:nvSpPr>
        <p:spPr/>
        <p:txBody>
          <a:bodyPr/>
          <a:lstStyle/>
          <a:p>
            <a:r>
              <a:rPr lang="en-GB" dirty="0" smtClean="0"/>
              <a:t>Group Discussion</a:t>
            </a:r>
            <a:endParaRPr lang="en-GB" dirty="0"/>
          </a:p>
        </p:txBody>
      </p:sp>
    </p:spTree>
    <p:extLst>
      <p:ext uri="{BB962C8B-B14F-4D97-AF65-F5344CB8AC3E}">
        <p14:creationId xmlns:p14="http://schemas.microsoft.com/office/powerpoint/2010/main" val="15004215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09EFA150-4468-485F-8B6B-4458A8D22F69}"/>
              </a:ext>
            </a:extLst>
          </p:cNvPr>
          <p:cNvGraphicFramePr>
            <a:graphicFrameLocks noGrp="1"/>
          </p:cNvGraphicFramePr>
          <p:nvPr>
            <p:extLst>
              <p:ext uri="{D42A27DB-BD31-4B8C-83A1-F6EECF244321}">
                <p14:modId xmlns:p14="http://schemas.microsoft.com/office/powerpoint/2010/main" val="2273404508"/>
              </p:ext>
            </p:extLst>
          </p:nvPr>
        </p:nvGraphicFramePr>
        <p:xfrm>
          <a:off x="611560" y="1707742"/>
          <a:ext cx="7869560" cy="4725126"/>
        </p:xfrm>
        <a:graphic>
          <a:graphicData uri="http://schemas.openxmlformats.org/drawingml/2006/table">
            <a:tbl>
              <a:tblPr firstRow="1" firstCol="1" bandRow="1">
                <a:tableStyleId>{21E4AEA4-8DFA-4A89-87EB-49C32662AFE0}</a:tableStyleId>
              </a:tblPr>
              <a:tblGrid>
                <a:gridCol w="4707114">
                  <a:extLst>
                    <a:ext uri="{9D8B030D-6E8A-4147-A177-3AD203B41FA5}">
                      <a16:colId xmlns:a16="http://schemas.microsoft.com/office/drawing/2014/main" xmlns="" val="2336450735"/>
                    </a:ext>
                  </a:extLst>
                </a:gridCol>
                <a:gridCol w="3162446">
                  <a:extLst>
                    <a:ext uri="{9D8B030D-6E8A-4147-A177-3AD203B41FA5}">
                      <a16:colId xmlns:a16="http://schemas.microsoft.com/office/drawing/2014/main" xmlns="" val="3597718742"/>
                    </a:ext>
                  </a:extLst>
                </a:gridCol>
              </a:tblGrid>
              <a:tr h="518934">
                <a:tc>
                  <a:txBody>
                    <a:bodyPr/>
                    <a:lstStyle/>
                    <a:p>
                      <a:pPr marL="0" marR="0" algn="ctr">
                        <a:lnSpc>
                          <a:spcPct val="107000"/>
                        </a:lnSpc>
                        <a:spcBef>
                          <a:spcPts val="0"/>
                        </a:spcBef>
                        <a:spcAft>
                          <a:spcPts val="0"/>
                        </a:spcAft>
                      </a:pPr>
                      <a:r>
                        <a:rPr lang="en-US" sz="2000" dirty="0">
                          <a:effectLst/>
                        </a:rPr>
                        <a:t>Sample category</a:t>
                      </a:r>
                    </a:p>
                    <a:p>
                      <a:pPr marL="0" marR="0" algn="ctr">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2000" dirty="0">
                          <a:effectLst/>
                        </a:rPr>
                        <a:t>Number (Total = 20)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1710157409"/>
                  </a:ext>
                </a:extLst>
              </a:tr>
              <a:tr h="363384">
                <a:tc>
                  <a:txBody>
                    <a:bodyPr/>
                    <a:lstStyle/>
                    <a:p>
                      <a:pPr marL="0" marR="0">
                        <a:lnSpc>
                          <a:spcPct val="107000"/>
                        </a:lnSpc>
                        <a:spcBef>
                          <a:spcPts val="0"/>
                        </a:spcBef>
                        <a:spcAft>
                          <a:spcPts val="0"/>
                        </a:spcAft>
                      </a:pPr>
                      <a:endParaRPr lang="en-US" sz="2000" dirty="0">
                        <a:effectLst/>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1976056948"/>
                  </a:ext>
                </a:extLst>
              </a:tr>
              <a:tr h="26887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3759809136"/>
                  </a:ext>
                </a:extLst>
              </a:tr>
              <a:tr h="26887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4027983489"/>
                  </a:ext>
                </a:extLst>
              </a:tr>
              <a:tr h="55019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2137302665"/>
                  </a:ext>
                </a:extLst>
              </a:tr>
              <a:tr h="26887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2866054921"/>
                  </a:ext>
                </a:extLst>
              </a:tr>
              <a:tr h="26887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285909213"/>
                  </a:ext>
                </a:extLst>
              </a:tr>
              <a:tr h="26887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950220324"/>
                  </a:ext>
                </a:extLst>
              </a:tr>
              <a:tr h="26887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1722990827"/>
                  </a:ext>
                </a:extLst>
              </a:tr>
              <a:tr h="26887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3464104672"/>
                  </a:ext>
                </a:extLst>
              </a:tr>
              <a:tr h="55019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902992807"/>
                  </a:ext>
                </a:extLst>
              </a:tr>
              <a:tr h="268871">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2777731566"/>
                  </a:ext>
                </a:extLst>
              </a:tr>
            </a:tbl>
          </a:graphicData>
        </a:graphic>
      </p:graphicFrame>
      <p:sp>
        <p:nvSpPr>
          <p:cNvPr id="5" name="Title 4">
            <a:extLst>
              <a:ext uri="{FF2B5EF4-FFF2-40B4-BE49-F238E27FC236}">
                <a16:creationId xmlns:a16="http://schemas.microsoft.com/office/drawing/2014/main" xmlns="" id="{01E8E9AE-8853-4475-93FF-EC157B2B8453}"/>
              </a:ext>
            </a:extLst>
          </p:cNvPr>
          <p:cNvSpPr>
            <a:spLocks noGrp="1"/>
          </p:cNvSpPr>
          <p:nvPr>
            <p:ph type="title"/>
          </p:nvPr>
        </p:nvSpPr>
        <p:spPr>
          <a:xfrm>
            <a:off x="251520" y="850492"/>
            <a:ext cx="8229600" cy="857250"/>
          </a:xfrm>
        </p:spPr>
        <p:txBody>
          <a:bodyPr/>
          <a:lstStyle/>
          <a:p>
            <a:r>
              <a:rPr lang="en-US" b="1" dirty="0">
                <a:solidFill>
                  <a:schemeClr val="accent5">
                    <a:lumMod val="50000"/>
                  </a:schemeClr>
                </a:solidFill>
              </a:rPr>
              <a:t>Suggested sample for final study</a:t>
            </a:r>
          </a:p>
        </p:txBody>
      </p:sp>
    </p:spTree>
    <p:extLst>
      <p:ext uri="{BB962C8B-B14F-4D97-AF65-F5344CB8AC3E}">
        <p14:creationId xmlns:p14="http://schemas.microsoft.com/office/powerpoint/2010/main" val="2825394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67544" y="3140968"/>
            <a:ext cx="8207375" cy="720080"/>
          </a:xfrm>
        </p:spPr>
        <p:txBody>
          <a:bodyPr/>
          <a:lstStyle/>
          <a:p>
            <a:pPr algn="ctr"/>
            <a:r>
              <a:rPr lang="en-GB" dirty="0"/>
              <a:t>Thank you</a:t>
            </a:r>
          </a:p>
        </p:txBody>
      </p:sp>
    </p:spTree>
    <p:extLst>
      <p:ext uri="{BB962C8B-B14F-4D97-AF65-F5344CB8AC3E}">
        <p14:creationId xmlns:p14="http://schemas.microsoft.com/office/powerpoint/2010/main" val="33424057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2060848"/>
            <a:ext cx="8229600" cy="4247877"/>
          </a:xfrm>
        </p:spPr>
        <p:txBody>
          <a:bodyPr/>
          <a:lstStyle/>
          <a:p>
            <a:r>
              <a:rPr lang="en-GB" dirty="0" smtClean="0"/>
              <a:t>Aim to explore the current healthcare pathway for people living with dementia in each country</a:t>
            </a:r>
          </a:p>
          <a:p>
            <a:r>
              <a:rPr lang="en-GB" dirty="0" smtClean="0"/>
              <a:t>Use findings to co-produce dementia care guidelines for each country</a:t>
            </a:r>
            <a:endParaRPr lang="en-GB" dirty="0"/>
          </a:p>
        </p:txBody>
      </p:sp>
      <p:sp>
        <p:nvSpPr>
          <p:cNvPr id="3" name="Text Placeholder 2"/>
          <p:cNvSpPr>
            <a:spLocks noGrp="1"/>
          </p:cNvSpPr>
          <p:nvPr>
            <p:ph type="body" sz="quarter" idx="10"/>
          </p:nvPr>
        </p:nvSpPr>
        <p:spPr>
          <a:xfrm>
            <a:off x="468313" y="1412776"/>
            <a:ext cx="8207375" cy="576064"/>
          </a:xfrm>
        </p:spPr>
        <p:txBody>
          <a:bodyPr/>
          <a:lstStyle/>
          <a:p>
            <a:r>
              <a:rPr lang="en-GB" sz="3600" dirty="0" smtClean="0"/>
              <a:t>Dementia Care Pathways</a:t>
            </a:r>
            <a:endParaRPr lang="en-GB" sz="3600" dirty="0"/>
          </a:p>
        </p:txBody>
      </p:sp>
    </p:spTree>
    <p:extLst>
      <p:ext uri="{BB962C8B-B14F-4D97-AF65-F5344CB8AC3E}">
        <p14:creationId xmlns:p14="http://schemas.microsoft.com/office/powerpoint/2010/main" val="6650276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GB" dirty="0" smtClean="0"/>
              <a:t>Semi-structured interviews &amp; focus group discussions</a:t>
            </a:r>
          </a:p>
          <a:p>
            <a:r>
              <a:rPr lang="en-GB" dirty="0" smtClean="0"/>
              <a:t>Explore participants’ views about dementia care for older adults </a:t>
            </a:r>
            <a:r>
              <a:rPr lang="en-GB" dirty="0" smtClean="0">
                <a:solidFill>
                  <a:schemeClr val="accent1">
                    <a:lumMod val="50000"/>
                  </a:schemeClr>
                </a:solidFill>
              </a:rPr>
              <a:t>within three partner countries</a:t>
            </a:r>
            <a:endParaRPr lang="en-GB" dirty="0">
              <a:solidFill>
                <a:schemeClr val="accent1">
                  <a:lumMod val="50000"/>
                </a:schemeClr>
              </a:solidFill>
            </a:endParaRPr>
          </a:p>
        </p:txBody>
      </p:sp>
      <p:sp>
        <p:nvSpPr>
          <p:cNvPr id="3" name="Text Placeholder 2"/>
          <p:cNvSpPr>
            <a:spLocks noGrp="1"/>
          </p:cNvSpPr>
          <p:nvPr>
            <p:ph type="body" sz="quarter" idx="10"/>
          </p:nvPr>
        </p:nvSpPr>
        <p:spPr/>
        <p:txBody>
          <a:bodyPr/>
          <a:lstStyle/>
          <a:p>
            <a:r>
              <a:rPr lang="en-GB" dirty="0" smtClean="0"/>
              <a:t>Qualitative Work</a:t>
            </a:r>
            <a:endParaRPr lang="en-GB" dirty="0"/>
          </a:p>
        </p:txBody>
      </p:sp>
    </p:spTree>
    <p:extLst>
      <p:ext uri="{BB962C8B-B14F-4D97-AF65-F5344CB8AC3E}">
        <p14:creationId xmlns:p14="http://schemas.microsoft.com/office/powerpoint/2010/main" val="1948162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3568" y="2809700"/>
            <a:ext cx="4474840" cy="1800199"/>
          </a:xfrm>
        </p:spPr>
        <p:txBody>
          <a:bodyPr/>
          <a:lstStyle/>
          <a:p>
            <a:r>
              <a:rPr lang="en-GB" sz="1800" dirty="0" smtClean="0"/>
              <a:t>Healthcare </a:t>
            </a:r>
            <a:r>
              <a:rPr lang="en-GB" sz="1800" dirty="0" smtClean="0"/>
              <a:t>professionals</a:t>
            </a:r>
          </a:p>
          <a:p>
            <a:r>
              <a:rPr lang="en-GB" sz="1800" dirty="0" smtClean="0"/>
              <a:t>Policy makers &amp; commissioners</a:t>
            </a:r>
          </a:p>
          <a:p>
            <a:r>
              <a:rPr lang="en-GB" sz="1800" dirty="0" smtClean="0"/>
              <a:t>Local government health officials</a:t>
            </a:r>
          </a:p>
          <a:p>
            <a:r>
              <a:rPr lang="en-GB" sz="1800" dirty="0" smtClean="0"/>
              <a:t>Hospital/clinic managers </a:t>
            </a:r>
          </a:p>
        </p:txBody>
      </p:sp>
      <p:sp>
        <p:nvSpPr>
          <p:cNvPr id="3" name="Text Placeholder 2"/>
          <p:cNvSpPr>
            <a:spLocks noGrp="1"/>
          </p:cNvSpPr>
          <p:nvPr>
            <p:ph type="body" sz="quarter" idx="10"/>
          </p:nvPr>
        </p:nvSpPr>
        <p:spPr/>
        <p:txBody>
          <a:bodyPr/>
          <a:lstStyle/>
          <a:p>
            <a:r>
              <a:rPr lang="en-GB" sz="3600" dirty="0" smtClean="0"/>
              <a:t>Sample: </a:t>
            </a:r>
            <a:r>
              <a:rPr lang="en-GB" sz="3600" dirty="0" smtClean="0"/>
              <a:t>2 </a:t>
            </a:r>
            <a:r>
              <a:rPr lang="en-GB" sz="3600" dirty="0" smtClean="0"/>
              <a:t>Groups of respondents</a:t>
            </a:r>
            <a:endParaRPr lang="en-GB" sz="3600" dirty="0"/>
          </a:p>
        </p:txBody>
      </p:sp>
      <p:sp>
        <p:nvSpPr>
          <p:cNvPr id="4" name="Text Placeholder 1"/>
          <p:cNvSpPr txBox="1">
            <a:spLocks/>
          </p:cNvSpPr>
          <p:nvPr/>
        </p:nvSpPr>
        <p:spPr bwMode="auto">
          <a:xfrm>
            <a:off x="4139952" y="2852936"/>
            <a:ext cx="4319712"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6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lvl="1">
              <a:buFont typeface="Arial" panose="020B0604020202020204" pitchFamily="34" charset="0"/>
              <a:buChar char="•"/>
            </a:pPr>
            <a:r>
              <a:rPr lang="en-GB" sz="1800" dirty="0" smtClean="0"/>
              <a:t>Traditional </a:t>
            </a:r>
            <a:r>
              <a:rPr lang="en-GB" sz="1800" dirty="0"/>
              <a:t>medicine practitioners</a:t>
            </a:r>
          </a:p>
          <a:p>
            <a:pPr lvl="1">
              <a:buFont typeface="Arial" panose="020B0604020202020204" pitchFamily="34" charset="0"/>
              <a:buChar char="•"/>
            </a:pPr>
            <a:r>
              <a:rPr lang="en-GB" sz="1800" dirty="0"/>
              <a:t>Faith healers/ </a:t>
            </a:r>
            <a:r>
              <a:rPr lang="en-GB" sz="1800" dirty="0" smtClean="0"/>
              <a:t>Shamans</a:t>
            </a:r>
          </a:p>
          <a:p>
            <a:pPr lvl="1">
              <a:buFont typeface="Arial" panose="020B0604020202020204" pitchFamily="34" charset="0"/>
              <a:buChar char="•"/>
            </a:pPr>
            <a:r>
              <a:rPr lang="en-GB" sz="1800" dirty="0" smtClean="0"/>
              <a:t>Community </a:t>
            </a:r>
            <a:r>
              <a:rPr lang="en-GB" sz="1800" dirty="0" smtClean="0"/>
              <a:t>leaders</a:t>
            </a:r>
          </a:p>
          <a:p>
            <a:pPr lvl="1">
              <a:buFont typeface="Arial" panose="020B0604020202020204" pitchFamily="34" charset="0"/>
              <a:buChar char="•"/>
            </a:pPr>
            <a:r>
              <a:rPr lang="en-GB" sz="1800" dirty="0" smtClean="0"/>
              <a:t>NGOs</a:t>
            </a:r>
            <a:endParaRPr lang="en-GB" sz="1800" dirty="0"/>
          </a:p>
        </p:txBody>
      </p:sp>
      <p:sp>
        <p:nvSpPr>
          <p:cNvPr id="5" name="Text Placeholder 1"/>
          <p:cNvSpPr txBox="1">
            <a:spLocks/>
          </p:cNvSpPr>
          <p:nvPr/>
        </p:nvSpPr>
        <p:spPr bwMode="auto">
          <a:xfrm>
            <a:off x="2195736" y="4725144"/>
            <a:ext cx="5258969" cy="1368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6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spcAft>
                <a:spcPts val="600"/>
              </a:spcAft>
              <a:buNone/>
            </a:pPr>
            <a:r>
              <a:rPr lang="en-GB" sz="2400" b="1" kern="0" dirty="0" smtClean="0">
                <a:solidFill>
                  <a:schemeClr val="accent1">
                    <a:lumMod val="50000"/>
                  </a:schemeClr>
                </a:solidFill>
              </a:rPr>
              <a:t>‘</a:t>
            </a:r>
            <a:r>
              <a:rPr lang="en-GB" sz="2400" b="1" dirty="0">
                <a:solidFill>
                  <a:schemeClr val="accent1">
                    <a:lumMod val="50000"/>
                  </a:schemeClr>
                </a:solidFill>
              </a:rPr>
              <a:t>Users of care </a:t>
            </a:r>
            <a:r>
              <a:rPr lang="en-GB" sz="2400" b="1" dirty="0" smtClean="0">
                <a:solidFill>
                  <a:schemeClr val="accent1">
                    <a:lumMod val="50000"/>
                  </a:schemeClr>
                </a:solidFill>
              </a:rPr>
              <a:t>&amp; </a:t>
            </a:r>
            <a:r>
              <a:rPr lang="en-GB" sz="2400" b="1" dirty="0">
                <a:solidFill>
                  <a:schemeClr val="accent1">
                    <a:lumMod val="50000"/>
                  </a:schemeClr>
                </a:solidFill>
              </a:rPr>
              <a:t>support </a:t>
            </a:r>
            <a:r>
              <a:rPr lang="en-GB" sz="2400" b="1" dirty="0" smtClean="0">
                <a:solidFill>
                  <a:schemeClr val="accent1">
                    <a:lumMod val="50000"/>
                  </a:schemeClr>
                </a:solidFill>
              </a:rPr>
              <a:t>services’ </a:t>
            </a:r>
          </a:p>
          <a:p>
            <a:pPr marL="363538" indent="-260350"/>
            <a:r>
              <a:rPr lang="en-GB" sz="1800" dirty="0" smtClean="0"/>
              <a:t>Unpaid family and </a:t>
            </a:r>
            <a:r>
              <a:rPr lang="en-GB" sz="1800" dirty="0"/>
              <a:t>friend </a:t>
            </a:r>
            <a:r>
              <a:rPr lang="en-GB" sz="1800" dirty="0" smtClean="0"/>
              <a:t>carers</a:t>
            </a:r>
          </a:p>
          <a:p>
            <a:pPr marL="363538" indent="-260350"/>
            <a:r>
              <a:rPr lang="en-GB" sz="1800" dirty="0" smtClean="0"/>
              <a:t>People </a:t>
            </a:r>
            <a:r>
              <a:rPr lang="en-GB" sz="1800" dirty="0"/>
              <a:t>with early-stage </a:t>
            </a:r>
            <a:r>
              <a:rPr lang="en-GB" sz="1800" dirty="0" smtClean="0"/>
              <a:t>dementia </a:t>
            </a:r>
            <a:endParaRPr lang="en-GB" sz="1800" dirty="0"/>
          </a:p>
        </p:txBody>
      </p:sp>
      <p:sp>
        <p:nvSpPr>
          <p:cNvPr id="6" name="TextBox 5"/>
          <p:cNvSpPr txBox="1"/>
          <p:nvPr/>
        </p:nvSpPr>
        <p:spPr>
          <a:xfrm>
            <a:off x="714228" y="2290503"/>
            <a:ext cx="7632848" cy="461665"/>
          </a:xfrm>
          <a:prstGeom prst="rect">
            <a:avLst/>
          </a:prstGeom>
          <a:noFill/>
        </p:spPr>
        <p:txBody>
          <a:bodyPr wrap="square" rtlCol="0">
            <a:spAutoFit/>
          </a:bodyPr>
          <a:lstStyle/>
          <a:p>
            <a:pPr lvl="0" algn="ctr">
              <a:spcBef>
                <a:spcPct val="20000"/>
              </a:spcBef>
            </a:pPr>
            <a:r>
              <a:rPr lang="en-GB" sz="2400" b="1" kern="0" dirty="0">
                <a:solidFill>
                  <a:srgbClr val="BBE0E3">
                    <a:lumMod val="50000"/>
                  </a:srgbClr>
                </a:solidFill>
                <a:latin typeface="Arial"/>
                <a:cs typeface="+mn-cs"/>
              </a:rPr>
              <a:t>‘Care Providers &amp; Facilitators’</a:t>
            </a:r>
          </a:p>
        </p:txBody>
      </p:sp>
    </p:spTree>
    <p:extLst>
      <p:ext uri="{BB962C8B-B14F-4D97-AF65-F5344CB8AC3E}">
        <p14:creationId xmlns:p14="http://schemas.microsoft.com/office/powerpoint/2010/main" val="50992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68313" y="2204864"/>
            <a:ext cx="8229600" cy="1138254"/>
          </a:xfrm>
        </p:spPr>
        <p:txBody>
          <a:bodyPr/>
          <a:lstStyle/>
          <a:p>
            <a:r>
              <a:rPr lang="en-GB" sz="2400" dirty="0" smtClean="0"/>
              <a:t>Up to 20 </a:t>
            </a:r>
            <a:r>
              <a:rPr lang="en-GB" sz="2400" dirty="0">
                <a:solidFill>
                  <a:schemeClr val="accent1">
                    <a:lumMod val="50000"/>
                  </a:schemeClr>
                </a:solidFill>
              </a:rPr>
              <a:t>Formal </a:t>
            </a:r>
            <a:r>
              <a:rPr lang="en-GB" sz="2400" dirty="0" smtClean="0">
                <a:solidFill>
                  <a:schemeClr val="accent1">
                    <a:lumMod val="50000"/>
                  </a:schemeClr>
                </a:solidFill>
              </a:rPr>
              <a:t>Care Providers</a:t>
            </a:r>
            <a:r>
              <a:rPr lang="en-GB" sz="2400" dirty="0" smtClean="0"/>
              <a:t> from each country</a:t>
            </a:r>
          </a:p>
          <a:p>
            <a:r>
              <a:rPr lang="en-GB" sz="2400" dirty="0" smtClean="0"/>
              <a:t>Approximately equal number (2-4) of provider types</a:t>
            </a:r>
          </a:p>
          <a:p>
            <a:endParaRPr lang="en-GB" sz="2400" dirty="0" smtClean="0"/>
          </a:p>
        </p:txBody>
      </p:sp>
      <p:sp>
        <p:nvSpPr>
          <p:cNvPr id="3" name="Text Placeholder 2"/>
          <p:cNvSpPr>
            <a:spLocks noGrp="1"/>
          </p:cNvSpPr>
          <p:nvPr>
            <p:ph type="body" sz="quarter" idx="10"/>
          </p:nvPr>
        </p:nvSpPr>
        <p:spPr/>
        <p:txBody>
          <a:bodyPr/>
          <a:lstStyle/>
          <a:p>
            <a:r>
              <a:rPr lang="en-GB" dirty="0" smtClean="0"/>
              <a:t>Sample</a:t>
            </a:r>
            <a:endParaRPr lang="en-GB" dirty="0"/>
          </a:p>
        </p:txBody>
      </p:sp>
      <p:sp>
        <p:nvSpPr>
          <p:cNvPr id="4" name="Text Placeholder 1"/>
          <p:cNvSpPr txBox="1">
            <a:spLocks/>
          </p:cNvSpPr>
          <p:nvPr/>
        </p:nvSpPr>
        <p:spPr bwMode="auto">
          <a:xfrm>
            <a:off x="446088" y="4509120"/>
            <a:ext cx="8229600" cy="1855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6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GB" sz="2400" kern="0" dirty="0" smtClean="0"/>
              <a:t>Care provider in, or facilitator </a:t>
            </a:r>
            <a:r>
              <a:rPr lang="en-GB" sz="2400" kern="0" dirty="0" smtClean="0"/>
              <a:t>of, services providing care </a:t>
            </a:r>
            <a:r>
              <a:rPr lang="en-GB" sz="2400" kern="0" dirty="0" smtClean="0"/>
              <a:t>and support to </a:t>
            </a:r>
            <a:r>
              <a:rPr lang="en-GB" sz="2400" kern="0" dirty="0" err="1" smtClean="0"/>
              <a:t>PwD</a:t>
            </a:r>
            <a:r>
              <a:rPr lang="en-GB" sz="2400" kern="0" dirty="0" smtClean="0"/>
              <a:t> or older adults in general</a:t>
            </a:r>
          </a:p>
          <a:p>
            <a:r>
              <a:rPr lang="en-GB" sz="2400" kern="0" dirty="0" smtClean="0"/>
              <a:t>Policy makers &amp; commissioners involved in decision-making regarding healthcare policies and services</a:t>
            </a:r>
          </a:p>
        </p:txBody>
      </p:sp>
      <p:sp>
        <p:nvSpPr>
          <p:cNvPr id="5" name="Text Placeholder 2"/>
          <p:cNvSpPr txBox="1">
            <a:spLocks/>
          </p:cNvSpPr>
          <p:nvPr/>
        </p:nvSpPr>
        <p:spPr bwMode="auto">
          <a:xfrm>
            <a:off x="457201" y="3714474"/>
            <a:ext cx="8207375" cy="805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4000" b="1">
                <a:solidFill>
                  <a:schemeClr val="accent1">
                    <a:lumMod val="50000"/>
                  </a:schemeClr>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GB" kern="0" dirty="0" smtClean="0"/>
              <a:t>Inclusion Criteria</a:t>
            </a:r>
            <a:endParaRPr lang="en-GB" kern="0" dirty="0"/>
          </a:p>
        </p:txBody>
      </p:sp>
    </p:spTree>
    <p:extLst>
      <p:ext uri="{BB962C8B-B14F-4D97-AF65-F5344CB8AC3E}">
        <p14:creationId xmlns:p14="http://schemas.microsoft.com/office/powerpoint/2010/main" val="1369759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GB" dirty="0" smtClean="0"/>
              <a:t>Explore participants’ perspectives on:</a:t>
            </a:r>
          </a:p>
          <a:p>
            <a:pPr lvl="1"/>
            <a:r>
              <a:rPr lang="en-GB" dirty="0" smtClean="0"/>
              <a:t>The current healthcare system in the country</a:t>
            </a:r>
          </a:p>
          <a:p>
            <a:pPr lvl="1"/>
            <a:r>
              <a:rPr lang="en-GB" dirty="0" smtClean="0"/>
              <a:t>The dementia care pathway in the country</a:t>
            </a:r>
          </a:p>
          <a:p>
            <a:pPr lvl="2"/>
            <a:r>
              <a:rPr lang="en-GB" dirty="0" smtClean="0"/>
              <a:t>General health &amp; dementia symptoms scenarios</a:t>
            </a:r>
          </a:p>
          <a:p>
            <a:pPr lvl="1"/>
            <a:r>
              <a:rPr lang="en-GB" dirty="0" smtClean="0"/>
              <a:t>Factors influencing or affecting care received by people living with dementia in the country</a:t>
            </a:r>
          </a:p>
          <a:p>
            <a:pPr lvl="1"/>
            <a:r>
              <a:rPr lang="en-GB" dirty="0" smtClean="0"/>
              <a:t>Availability &amp; relevance of dementia training </a:t>
            </a:r>
          </a:p>
          <a:p>
            <a:pPr lvl="1"/>
            <a:r>
              <a:rPr lang="en-GB" dirty="0" smtClean="0"/>
              <a:t>Priority areas to improve the situation for people living with dementia in the country</a:t>
            </a:r>
            <a:endParaRPr lang="en-GB" dirty="0"/>
          </a:p>
        </p:txBody>
      </p:sp>
      <p:sp>
        <p:nvSpPr>
          <p:cNvPr id="3" name="Text Placeholder 2"/>
          <p:cNvSpPr>
            <a:spLocks noGrp="1"/>
          </p:cNvSpPr>
          <p:nvPr>
            <p:ph type="body" sz="quarter" idx="10"/>
          </p:nvPr>
        </p:nvSpPr>
        <p:spPr/>
        <p:txBody>
          <a:bodyPr/>
          <a:lstStyle/>
          <a:p>
            <a:r>
              <a:rPr lang="en-GB" dirty="0" smtClean="0"/>
              <a:t>Topic Guide	</a:t>
            </a:r>
            <a:endParaRPr lang="en-GB" dirty="0"/>
          </a:p>
        </p:txBody>
      </p:sp>
    </p:spTree>
    <p:extLst>
      <p:ext uri="{BB962C8B-B14F-4D97-AF65-F5344CB8AC3E}">
        <p14:creationId xmlns:p14="http://schemas.microsoft.com/office/powerpoint/2010/main" val="32645591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GB" dirty="0" smtClean="0"/>
              <a:t>Interviews</a:t>
            </a:r>
          </a:p>
          <a:p>
            <a:pPr lvl="1"/>
            <a:r>
              <a:rPr lang="en-GB" dirty="0" smtClean="0"/>
              <a:t>Individual</a:t>
            </a:r>
          </a:p>
          <a:p>
            <a:pPr lvl="1"/>
            <a:r>
              <a:rPr lang="en-GB" dirty="0" smtClean="0"/>
              <a:t>Face-to-face</a:t>
            </a:r>
          </a:p>
          <a:p>
            <a:pPr lvl="1"/>
            <a:r>
              <a:rPr lang="en-GB" dirty="0" smtClean="0"/>
              <a:t>Quiet location</a:t>
            </a:r>
          </a:p>
          <a:p>
            <a:r>
              <a:rPr lang="en-GB" dirty="0" smtClean="0"/>
              <a:t>Focus Groups</a:t>
            </a:r>
          </a:p>
          <a:p>
            <a:pPr lvl="1"/>
            <a:r>
              <a:rPr lang="en-GB" dirty="0" smtClean="0"/>
              <a:t>Accessible location (minimise travel difficulties)</a:t>
            </a:r>
          </a:p>
          <a:p>
            <a:r>
              <a:rPr lang="en-GB" dirty="0" smtClean="0"/>
              <a:t>Audio recorded</a:t>
            </a:r>
            <a:endParaRPr lang="en-GB" dirty="0"/>
          </a:p>
        </p:txBody>
      </p:sp>
      <p:sp>
        <p:nvSpPr>
          <p:cNvPr id="3" name="Text Placeholder 2"/>
          <p:cNvSpPr>
            <a:spLocks noGrp="1"/>
          </p:cNvSpPr>
          <p:nvPr>
            <p:ph type="body" sz="quarter" idx="10"/>
          </p:nvPr>
        </p:nvSpPr>
        <p:spPr/>
        <p:txBody>
          <a:bodyPr/>
          <a:lstStyle/>
          <a:p>
            <a:r>
              <a:rPr lang="en-GB" dirty="0" smtClean="0"/>
              <a:t>Interviews/Focus Groups</a:t>
            </a:r>
            <a:endParaRPr lang="en-GB" dirty="0"/>
          </a:p>
        </p:txBody>
      </p:sp>
    </p:spTree>
    <p:extLst>
      <p:ext uri="{BB962C8B-B14F-4D97-AF65-F5344CB8AC3E}">
        <p14:creationId xmlns:p14="http://schemas.microsoft.com/office/powerpoint/2010/main" val="201095997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PHR_presentation_with ribbon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3974</TotalTime>
  <Words>2736</Words>
  <Application>Microsoft Office PowerPoint</Application>
  <PresentationFormat>On-screen Show (4:3)</PresentationFormat>
  <Paragraphs>287</Paragraphs>
  <Slides>39</Slides>
  <Notes>3</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0</vt:i4>
      </vt:variant>
      <vt:variant>
        <vt:lpstr>Slide Titles</vt:lpstr>
      </vt:variant>
      <vt:variant>
        <vt:i4>39</vt:i4>
      </vt:variant>
    </vt:vector>
  </HeadingPairs>
  <TitlesOfParts>
    <vt:vector size="45" baseType="lpstr">
      <vt:lpstr>Arial</vt:lpstr>
      <vt:lpstr>Calibri</vt:lpstr>
      <vt:lpstr>Calibri Light</vt:lpstr>
      <vt:lpstr>Times New Roman</vt:lpstr>
      <vt:lpstr>1_PHR_presentation_with ribbon1</vt:lpstr>
      <vt:lpstr>Custom Design</vt:lpstr>
      <vt:lpstr>WS4 Post-diagnostic dementia care: efficient and sustainable models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WS4.1 Mapping the dementia care &amp; wider healthcare system in three low and middle income countries: a comparison with the UK.</vt:lpstr>
      <vt:lpstr>Pilot Study - Malaysia</vt:lpstr>
      <vt:lpstr>The pilot study sample</vt:lpstr>
      <vt:lpstr>Interviews</vt:lpstr>
      <vt:lpstr>General Information</vt:lpstr>
      <vt:lpstr>Vignette 1- General Medical Problem</vt:lpstr>
      <vt:lpstr>Vignette 2 – early dementia</vt:lpstr>
      <vt:lpstr>Vignette 3- severe dementia</vt:lpstr>
      <vt:lpstr>General questions: services &amp; pathways</vt:lpstr>
      <vt:lpstr> General questions- training</vt:lpstr>
      <vt:lpstr>Suggested sample for final study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Suggested sample for final study</vt:lpstr>
      <vt:lpstr>PowerPoint Presentation</vt:lpstr>
    </vt:vector>
  </TitlesOfParts>
  <Company>University of Southampton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Turner S.</dc:creator>
  <cp:lastModifiedBy>kostas</cp:lastModifiedBy>
  <cp:revision>354</cp:revision>
  <cp:lastPrinted>2013-05-20T09:59:41Z</cp:lastPrinted>
  <dcterms:created xsi:type="dcterms:W3CDTF">2013-02-13T11:07:04Z</dcterms:created>
  <dcterms:modified xsi:type="dcterms:W3CDTF">2019-03-11T01:59:00Z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